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84" r:id="rId2"/>
    <p:sldMasterId id="2147483696" r:id="rId3"/>
  </p:sldMasterIdLst>
  <p:sldIdLst>
    <p:sldId id="280" r:id="rId4"/>
    <p:sldId id="257" r:id="rId5"/>
    <p:sldId id="261" r:id="rId6"/>
    <p:sldId id="281" r:id="rId7"/>
    <p:sldId id="282" r:id="rId8"/>
    <p:sldId id="283" r:id="rId9"/>
    <p:sldId id="284" r:id="rId10"/>
    <p:sldId id="285" r:id="rId11"/>
    <p:sldId id="286" r:id="rId12"/>
    <p:sldId id="287" r:id="rId13"/>
    <p:sldId id="288" r:id="rId14"/>
    <p:sldId id="289" r:id="rId15"/>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333902069"/>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914811975"/>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514695613"/>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382017177"/>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702314390"/>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1167665"/>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263044073"/>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8" name="Footer Placeholder 7"/>
          <p:cNvSpPr>
            <a:spLocks noGrp="1"/>
          </p:cNvSpPr>
          <p:nvPr>
            <p:ph type="ftr" sz="quarter" idx="11"/>
          </p:nvPr>
        </p:nvSpPr>
        <p:spPr/>
        <p:txBody>
          <a:bodyPr/>
          <a:lstStyle/>
          <a:p>
            <a:endParaRPr lang="fa-IR">
              <a:solidFill>
                <a:prstClr val="black">
                  <a:tint val="75000"/>
                </a:prstClr>
              </a:solidFill>
            </a:endParaRPr>
          </a:p>
        </p:txBody>
      </p:sp>
      <p:sp>
        <p:nvSpPr>
          <p:cNvPr id="9" name="Slide Number Placeholder 8"/>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391717620"/>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4" name="Footer Placeholder 3"/>
          <p:cNvSpPr>
            <a:spLocks noGrp="1"/>
          </p:cNvSpPr>
          <p:nvPr>
            <p:ph type="ftr" sz="quarter" idx="11"/>
          </p:nvPr>
        </p:nvSpPr>
        <p:spPr/>
        <p:txBody>
          <a:bodyPr/>
          <a:lstStyle/>
          <a:p>
            <a:endParaRPr lang="fa-IR">
              <a:solidFill>
                <a:prstClr val="black">
                  <a:tint val="75000"/>
                </a:prstClr>
              </a:solidFill>
            </a:endParaRPr>
          </a:p>
        </p:txBody>
      </p:sp>
      <p:sp>
        <p:nvSpPr>
          <p:cNvPr id="5" name="Slide Number Placeholder 4"/>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959044581"/>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3" name="Footer Placeholder 2"/>
          <p:cNvSpPr>
            <a:spLocks noGrp="1"/>
          </p:cNvSpPr>
          <p:nvPr>
            <p:ph type="ftr" sz="quarter" idx="11"/>
          </p:nvPr>
        </p:nvSpPr>
        <p:spPr/>
        <p:txBody>
          <a:bodyPr/>
          <a:lstStyle/>
          <a:p>
            <a:endParaRPr lang="fa-IR">
              <a:solidFill>
                <a:prstClr val="black">
                  <a:tint val="75000"/>
                </a:prstClr>
              </a:solidFill>
            </a:endParaRPr>
          </a:p>
        </p:txBody>
      </p:sp>
      <p:sp>
        <p:nvSpPr>
          <p:cNvPr id="4" name="Slide Number Placeholder 3"/>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029591176"/>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395614418"/>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4165119372"/>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121803301"/>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315568647"/>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1051615793"/>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029348827"/>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4131612467"/>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1961266132"/>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027594952"/>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8" name="Footer Placeholder 7"/>
          <p:cNvSpPr>
            <a:spLocks noGrp="1"/>
          </p:cNvSpPr>
          <p:nvPr>
            <p:ph type="ftr" sz="quarter" idx="11"/>
          </p:nvPr>
        </p:nvSpPr>
        <p:spPr/>
        <p:txBody>
          <a:bodyPr/>
          <a:lstStyle/>
          <a:p>
            <a:endParaRPr lang="fa-IR">
              <a:solidFill>
                <a:prstClr val="black">
                  <a:tint val="75000"/>
                </a:prstClr>
              </a:solidFill>
            </a:endParaRPr>
          </a:p>
        </p:txBody>
      </p:sp>
      <p:sp>
        <p:nvSpPr>
          <p:cNvPr id="9" name="Slide Number Placeholder 8"/>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1811122214"/>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4" name="Footer Placeholder 3"/>
          <p:cNvSpPr>
            <a:spLocks noGrp="1"/>
          </p:cNvSpPr>
          <p:nvPr>
            <p:ph type="ftr" sz="quarter" idx="11"/>
          </p:nvPr>
        </p:nvSpPr>
        <p:spPr/>
        <p:txBody>
          <a:bodyPr/>
          <a:lstStyle/>
          <a:p>
            <a:endParaRPr lang="fa-IR">
              <a:solidFill>
                <a:prstClr val="black">
                  <a:tint val="75000"/>
                </a:prstClr>
              </a:solidFill>
            </a:endParaRPr>
          </a:p>
        </p:txBody>
      </p:sp>
      <p:sp>
        <p:nvSpPr>
          <p:cNvPr id="5" name="Slide Number Placeholder 4"/>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603457271"/>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3" name="Footer Placeholder 2"/>
          <p:cNvSpPr>
            <a:spLocks noGrp="1"/>
          </p:cNvSpPr>
          <p:nvPr>
            <p:ph type="ftr" sz="quarter" idx="11"/>
          </p:nvPr>
        </p:nvSpPr>
        <p:spPr/>
        <p:txBody>
          <a:bodyPr/>
          <a:lstStyle/>
          <a:p>
            <a:endParaRPr lang="fa-IR">
              <a:solidFill>
                <a:prstClr val="black">
                  <a:tint val="75000"/>
                </a:prstClr>
              </a:solidFill>
            </a:endParaRPr>
          </a:p>
        </p:txBody>
      </p:sp>
      <p:sp>
        <p:nvSpPr>
          <p:cNvPr id="4" name="Slide Number Placeholder 3"/>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1117674475"/>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1269928132"/>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442799830"/>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995581730"/>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659572457"/>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5" name="Footer Placeholder 4"/>
          <p:cNvSpPr>
            <a:spLocks noGrp="1"/>
          </p:cNvSpPr>
          <p:nvPr>
            <p:ph type="ftr" sz="quarter" idx="11"/>
          </p:nvPr>
        </p:nvSpPr>
        <p:spPr/>
        <p:txBody>
          <a:bodyPr/>
          <a:lstStyle/>
          <a:p>
            <a:endParaRPr lang="fa-IR">
              <a:solidFill>
                <a:prstClr val="black">
                  <a:tint val="75000"/>
                </a:prstClr>
              </a:solidFill>
            </a:endParaRPr>
          </a:p>
        </p:txBody>
      </p:sp>
      <p:sp>
        <p:nvSpPr>
          <p:cNvPr id="6" name="Slide Number Placeholder 5"/>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3195526480"/>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259880175"/>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8" name="Footer Placeholder 7"/>
          <p:cNvSpPr>
            <a:spLocks noGrp="1"/>
          </p:cNvSpPr>
          <p:nvPr>
            <p:ph type="ftr" sz="quarter" idx="11"/>
          </p:nvPr>
        </p:nvSpPr>
        <p:spPr/>
        <p:txBody>
          <a:bodyPr/>
          <a:lstStyle/>
          <a:p>
            <a:endParaRPr lang="fa-IR">
              <a:solidFill>
                <a:prstClr val="black">
                  <a:tint val="75000"/>
                </a:prstClr>
              </a:solidFill>
            </a:endParaRPr>
          </a:p>
        </p:txBody>
      </p:sp>
      <p:sp>
        <p:nvSpPr>
          <p:cNvPr id="9" name="Slide Number Placeholder 8"/>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838985480"/>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4" name="Footer Placeholder 3"/>
          <p:cNvSpPr>
            <a:spLocks noGrp="1"/>
          </p:cNvSpPr>
          <p:nvPr>
            <p:ph type="ftr" sz="quarter" idx="11"/>
          </p:nvPr>
        </p:nvSpPr>
        <p:spPr/>
        <p:txBody>
          <a:bodyPr/>
          <a:lstStyle/>
          <a:p>
            <a:endParaRPr lang="fa-IR">
              <a:solidFill>
                <a:prstClr val="black">
                  <a:tint val="75000"/>
                </a:prstClr>
              </a:solidFill>
            </a:endParaRPr>
          </a:p>
        </p:txBody>
      </p:sp>
      <p:sp>
        <p:nvSpPr>
          <p:cNvPr id="5" name="Slide Number Placeholder 4"/>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815783508"/>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3" name="Footer Placeholder 2"/>
          <p:cNvSpPr>
            <a:spLocks noGrp="1"/>
          </p:cNvSpPr>
          <p:nvPr>
            <p:ph type="ftr" sz="quarter" idx="11"/>
          </p:nvPr>
        </p:nvSpPr>
        <p:spPr/>
        <p:txBody>
          <a:bodyPr/>
          <a:lstStyle/>
          <a:p>
            <a:endParaRPr lang="fa-IR">
              <a:solidFill>
                <a:prstClr val="black">
                  <a:tint val="75000"/>
                </a:prstClr>
              </a:solidFill>
            </a:endParaRPr>
          </a:p>
        </p:txBody>
      </p:sp>
      <p:sp>
        <p:nvSpPr>
          <p:cNvPr id="4" name="Slide Number Placeholder 3"/>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41201323"/>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632738461"/>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6" name="Footer Placeholder 5"/>
          <p:cNvSpPr>
            <a:spLocks noGrp="1"/>
          </p:cNvSpPr>
          <p:nvPr>
            <p:ph type="ftr" sz="quarter" idx="11"/>
          </p:nvPr>
        </p:nvSpPr>
        <p:spPr/>
        <p:txBody>
          <a:bodyPr/>
          <a:lstStyle/>
          <a:p>
            <a:endParaRPr lang="fa-IR">
              <a:solidFill>
                <a:prstClr val="black">
                  <a:tint val="75000"/>
                </a:prstClr>
              </a:solidFill>
            </a:endParaRPr>
          </a:p>
        </p:txBody>
      </p:sp>
      <p:sp>
        <p:nvSpPr>
          <p:cNvPr id="7" name="Slide Number Placeholder 6"/>
          <p:cNvSpPr>
            <a:spLocks noGrp="1"/>
          </p:cNvSpPr>
          <p:nvPr>
            <p:ph type="sldNum" sz="quarter" idx="12"/>
          </p:nvPr>
        </p:nvSpPr>
        <p:spPr/>
        <p:txBody>
          <a:body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143888468"/>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3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solidFill>
                <a:prstClr val="black">
                  <a:tint val="75000"/>
                </a:prstClr>
              </a:solidFill>
            </a:endParaRPr>
          </a:p>
        </p:txBody>
      </p:sp>
      <p:sp>
        <p:nvSpPr>
          <p:cNvPr id="6" name="Slide Number Placeholder 5"/>
          <p:cNvSpPr>
            <a:spLocks noGrp="1"/>
          </p:cNvSpPr>
          <p:nvPr>
            <p:ph type="sldNum" sz="quarter" idx="4"/>
          </p:nvPr>
        </p:nvSpPr>
        <p:spPr>
          <a:xfrm>
            <a:off x="609600" y="6356351"/>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997386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3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solidFill>
                <a:prstClr val="black">
                  <a:tint val="75000"/>
                </a:prstClr>
              </a:solidFill>
            </a:endParaRPr>
          </a:p>
        </p:txBody>
      </p:sp>
      <p:sp>
        <p:nvSpPr>
          <p:cNvPr id="6" name="Slide Number Placeholder 5"/>
          <p:cNvSpPr>
            <a:spLocks noGrp="1"/>
          </p:cNvSpPr>
          <p:nvPr>
            <p:ph type="sldNum" sz="quarter" idx="4"/>
          </p:nvPr>
        </p:nvSpPr>
        <p:spPr>
          <a:xfrm>
            <a:off x="609600" y="6356351"/>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59906360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3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7496F92-D5F6-46D1-8E27-94BF39ABFCAA}" type="datetimeFigureOut">
              <a:rPr lang="fa-IR" smtClean="0">
                <a:solidFill>
                  <a:prstClr val="black">
                    <a:tint val="75000"/>
                  </a:prstClr>
                </a:solidFill>
              </a:rPr>
              <a:pPr/>
              <a:t>03/25/1441</a:t>
            </a:fld>
            <a:endParaRPr lang="fa-IR">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solidFill>
                <a:prstClr val="black">
                  <a:tint val="75000"/>
                </a:prstClr>
              </a:solidFill>
            </a:endParaRPr>
          </a:p>
        </p:txBody>
      </p:sp>
      <p:sp>
        <p:nvSpPr>
          <p:cNvPr id="6" name="Slide Number Placeholder 5"/>
          <p:cNvSpPr>
            <a:spLocks noGrp="1"/>
          </p:cNvSpPr>
          <p:nvPr>
            <p:ph type="sldNum" sz="quarter" idx="4"/>
          </p:nvPr>
        </p:nvSpPr>
        <p:spPr>
          <a:xfrm>
            <a:off x="609600" y="6356351"/>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A0B613-A4AB-4BF9-A9D7-93200DD081CD}" type="slidenum">
              <a:rPr lang="fa-IR" smtClean="0">
                <a:solidFill>
                  <a:prstClr val="black">
                    <a:tint val="75000"/>
                  </a:prstClr>
                </a:solidFill>
              </a:rPr>
              <a:pPr/>
              <a:t>‹#›</a:t>
            </a:fld>
            <a:endParaRPr lang="fa-IR">
              <a:solidFill>
                <a:prstClr val="black">
                  <a:tint val="75000"/>
                </a:prstClr>
              </a:solidFill>
            </a:endParaRPr>
          </a:p>
        </p:txBody>
      </p:sp>
    </p:spTree>
    <p:extLst>
      <p:ext uri="{BB962C8B-B14F-4D97-AF65-F5344CB8AC3E}">
        <p14:creationId xmlns:p14="http://schemas.microsoft.com/office/powerpoint/2010/main" val="215886461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51984" y="260648"/>
            <a:ext cx="4536504" cy="6408712"/>
          </a:xfrm>
        </p:spPr>
        <p:txBody>
          <a:bodyPr>
            <a:normAutofit lnSpcReduction="10000"/>
          </a:bodyPr>
          <a:lstStyle/>
          <a:p>
            <a:endParaRPr lang="fa-IR" sz="2400" dirty="0">
              <a:solidFill>
                <a:schemeClr val="tx1"/>
              </a:solidFill>
              <a:cs typeface="B Mitra" pitchFamily="2" charset="-78"/>
            </a:endParaRPr>
          </a:p>
          <a:p>
            <a:r>
              <a:rPr lang="fa-IR" sz="2000" dirty="0">
                <a:solidFill>
                  <a:schemeClr val="tx1"/>
                </a:solidFill>
                <a:cs typeface="B Mitra" pitchFamily="2" charset="-78"/>
              </a:rPr>
              <a:t>بسم الله الرحمن الرحیم</a:t>
            </a:r>
          </a:p>
          <a:p>
            <a:endParaRPr lang="fa-IR" sz="2400" b="1" dirty="0">
              <a:solidFill>
                <a:schemeClr val="tx1"/>
              </a:solidFill>
              <a:cs typeface="B Mitra" pitchFamily="2" charset="-78"/>
            </a:endParaRPr>
          </a:p>
          <a:p>
            <a:r>
              <a:rPr lang="fa-IR" sz="2400" b="1" dirty="0">
                <a:solidFill>
                  <a:srgbClr val="FF0000"/>
                </a:solidFill>
                <a:cs typeface="B Mitra" pitchFamily="2" charset="-78"/>
              </a:rPr>
              <a:t>سلسله جلسات تفسیر کاربردی قرآن کریم</a:t>
            </a:r>
          </a:p>
          <a:p>
            <a:r>
              <a:rPr lang="fa-IR" sz="2000" dirty="0">
                <a:solidFill>
                  <a:srgbClr val="FF0000"/>
                </a:solidFill>
                <a:cs typeface="B Mitra" pitchFamily="2" charset="-78"/>
              </a:rPr>
              <a:t>(سوره مبارکه لقمان)</a:t>
            </a:r>
          </a:p>
          <a:p>
            <a:endParaRPr lang="fa-IR" sz="2400" dirty="0">
              <a:solidFill>
                <a:schemeClr val="tx1"/>
              </a:solidFill>
              <a:cs typeface="B Mitra" pitchFamily="2" charset="-78"/>
            </a:endParaRPr>
          </a:p>
          <a:p>
            <a:r>
              <a:rPr lang="fa-IR" sz="2200" dirty="0">
                <a:solidFill>
                  <a:schemeClr val="tx1"/>
                </a:solidFill>
                <a:cs typeface="B Mitra" pitchFamily="2" charset="-78"/>
              </a:rPr>
              <a:t>دکتر علی رضا آزاد</a:t>
            </a:r>
          </a:p>
          <a:p>
            <a:r>
              <a:rPr lang="fa-IR" sz="2000" dirty="0">
                <a:solidFill>
                  <a:schemeClr val="tx1"/>
                </a:solidFill>
                <a:cs typeface="B Mitra" pitchFamily="2" charset="-78"/>
              </a:rPr>
              <a:t>عضو هیأت علمی دانشکده الهیات دانشگاه فردوسی مشهد</a:t>
            </a:r>
          </a:p>
          <a:p>
            <a:r>
              <a:rPr lang="en-US" sz="1800" dirty="0">
                <a:solidFill>
                  <a:schemeClr val="tx1"/>
                </a:solidFill>
                <a:cs typeface="B Mitra" pitchFamily="2" charset="-78"/>
              </a:rPr>
              <a:t>Azad.amoli@gmail.com</a:t>
            </a:r>
            <a:endParaRPr lang="fa-IR" sz="1800" dirty="0">
              <a:solidFill>
                <a:schemeClr val="tx1"/>
              </a:solidFill>
              <a:cs typeface="B Mitra" pitchFamily="2" charset="-78"/>
            </a:endParaRPr>
          </a:p>
          <a:p>
            <a:endParaRPr lang="fa-IR" sz="2000" dirty="0">
              <a:solidFill>
                <a:schemeClr val="tx1"/>
              </a:solidFill>
              <a:cs typeface="B Mitra" pitchFamily="2" charset="-78"/>
            </a:endParaRPr>
          </a:p>
          <a:p>
            <a:endParaRPr lang="fa-IR" sz="2000" dirty="0">
              <a:solidFill>
                <a:schemeClr val="tx1"/>
              </a:solidFill>
              <a:cs typeface="B Mitra" pitchFamily="2" charset="-78"/>
            </a:endParaRPr>
          </a:p>
          <a:p>
            <a:r>
              <a:rPr lang="fa-IR" sz="2000" dirty="0">
                <a:solidFill>
                  <a:schemeClr val="tx1"/>
                </a:solidFill>
                <a:cs typeface="B Mitra" pitchFamily="2" charset="-78"/>
              </a:rPr>
              <a:t>دوشنبه ها ساعت 18</a:t>
            </a:r>
          </a:p>
          <a:p>
            <a:r>
              <a:rPr lang="fa-IR" sz="2000" dirty="0">
                <a:solidFill>
                  <a:schemeClr val="tx1"/>
                </a:solidFill>
                <a:cs typeface="B Mitra" pitchFamily="2" charset="-78"/>
              </a:rPr>
              <a:t>نمازخانه دانشکده ادبیات دانشگاه فردوسی مشهد</a:t>
            </a:r>
          </a:p>
          <a:p>
            <a:r>
              <a:rPr lang="fa-IR" sz="2000" dirty="0">
                <a:solidFill>
                  <a:srgbClr val="FF0000"/>
                </a:solidFill>
                <a:cs typeface="B Mitra" pitchFamily="2" charset="-78"/>
              </a:rPr>
              <a:t>جلسه </a:t>
            </a:r>
            <a:r>
              <a:rPr lang="fa-IR" sz="2000" dirty="0" smtClean="0">
                <a:solidFill>
                  <a:srgbClr val="FF0000"/>
                </a:solidFill>
                <a:cs typeface="B Mitra" pitchFamily="2" charset="-78"/>
              </a:rPr>
              <a:t>دوم</a:t>
            </a:r>
            <a:endParaRPr lang="fa-IR" sz="2000" dirty="0">
              <a:solidFill>
                <a:srgbClr val="FF0000"/>
              </a:solidFill>
              <a:cs typeface="B Mitra" pitchFamily="2" charset="-78"/>
            </a:endParaRPr>
          </a:p>
          <a:p>
            <a:r>
              <a:rPr lang="fa-IR" sz="2000" dirty="0" smtClean="0">
                <a:solidFill>
                  <a:schemeClr val="tx1"/>
                </a:solidFill>
                <a:cs typeface="B Mitra" pitchFamily="2" charset="-78"/>
              </a:rPr>
              <a:t>27 </a:t>
            </a:r>
            <a:r>
              <a:rPr lang="fa-IR" sz="2000" dirty="0">
                <a:solidFill>
                  <a:schemeClr val="tx1"/>
                </a:solidFill>
                <a:cs typeface="B Mitra" pitchFamily="2" charset="-78"/>
              </a:rPr>
              <a:t>آبان 1398</a:t>
            </a:r>
          </a:p>
          <a:p>
            <a:endParaRPr lang="fa-IR" sz="2000" dirty="0">
              <a:solidFill>
                <a:schemeClr val="tx1"/>
              </a:solidFill>
              <a:cs typeface="B Mitra" pitchFamily="2" charset="-78"/>
            </a:endParaRPr>
          </a:p>
          <a:p>
            <a:r>
              <a:rPr lang="fa-IR" sz="2000" dirty="0">
                <a:solidFill>
                  <a:schemeClr val="tx1"/>
                </a:solidFill>
                <a:cs typeface="B Mitra" pitchFamily="2" charset="-78"/>
              </a:rPr>
              <a:t>مدیریت فرهنگی و فعالیتهای داوطلبانه دانشگاه فردوسی مشهد</a:t>
            </a:r>
          </a:p>
          <a:p>
            <a:endParaRPr lang="fa-IR" sz="2400" dirty="0">
              <a:solidFill>
                <a:schemeClr val="tx1"/>
              </a:solidFill>
              <a:cs typeface="B Mitra" pitchFamily="2" charset="-78"/>
            </a:endParaRPr>
          </a:p>
        </p:txBody>
      </p:sp>
      <p:pic>
        <p:nvPicPr>
          <p:cNvPr id="4" name="Picture 3" descr="C:\Users\Theology\Desktop\photo_2019-11-10_19-11-5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5520" y="764704"/>
            <a:ext cx="3927790" cy="540060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710575538"/>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0330" y="260648"/>
            <a:ext cx="11237844" cy="6408712"/>
          </a:xfrm>
        </p:spPr>
        <p:txBody>
          <a:bodyPr>
            <a:normAutofit/>
          </a:bodyPr>
          <a:lstStyle/>
          <a:p>
            <a:pPr algn="just"/>
            <a:r>
              <a:rPr lang="fa-IR" sz="2800" b="1" dirty="0">
                <a:solidFill>
                  <a:srgbClr val="FF0000"/>
                </a:solidFill>
                <a:cs typeface="B Mitra" pitchFamily="2" charset="-78"/>
              </a:rPr>
              <a:t>تفسیر:</a:t>
            </a:r>
          </a:p>
          <a:p>
            <a:pPr algn="just"/>
            <a:r>
              <a:rPr lang="fa-IR" sz="2400" dirty="0">
                <a:solidFill>
                  <a:schemeClr val="tx1"/>
                </a:solidFill>
                <a:cs typeface="B Mitra" pitchFamily="2" charset="-78"/>
              </a:rPr>
              <a:t>تفسیر لقمان/2 با نظر به زخرف/4 – مشابهت کاربرد واژه کتاب و حکیم در هر دو آیه.</a:t>
            </a:r>
          </a:p>
          <a:p>
            <a:pPr algn="just"/>
            <a:r>
              <a:rPr lang="fa-IR" sz="2400" b="1" dirty="0">
                <a:solidFill>
                  <a:schemeClr val="tx1"/>
                </a:solidFill>
                <a:cs typeface="B Mitra" pitchFamily="2" charset="-78"/>
              </a:rPr>
              <a:t>تلک آیات الکتاب الحکیم (لقمان/2)</a:t>
            </a:r>
          </a:p>
          <a:p>
            <a:pPr algn="just"/>
            <a:r>
              <a:rPr lang="fa-IR" sz="2400" b="1" dirty="0">
                <a:solidFill>
                  <a:schemeClr val="tx1"/>
                </a:solidFill>
                <a:cs typeface="B Mitra" pitchFamily="2" charset="-78"/>
              </a:rPr>
              <a:t>إنا جعلناه قرآناً عربیاً لعلکم تعقلون و انه فی ام الکتاب لدینا لعلی حکیم (زخرف/3و4)</a:t>
            </a:r>
          </a:p>
          <a:p>
            <a:pPr algn="just"/>
            <a:r>
              <a:rPr lang="fa-IR" sz="2400" dirty="0">
                <a:solidFill>
                  <a:schemeClr val="tx1"/>
                </a:solidFill>
                <a:cs typeface="B Mitra" pitchFamily="2" charset="-78"/>
              </a:rPr>
              <a:t>علامه طباطبایی: «نامگذاری لوح محفوظ به امّ الکتاب بدین جهت است که آن، سرمنشأ همه کتب آسمانی است... منظور از حکیم بودن قرآن آن است که قرآن در جایگاه اولی و اصلی خود، تفصیلی و تقسیمی به سوره ها و آیات و کلمات نداشته و این تفصیل پس از آن صورت گرفته که به صورت قرآن عربی درآمده است.»</a:t>
            </a:r>
          </a:p>
          <a:p>
            <a:pPr algn="just"/>
            <a:r>
              <a:rPr lang="fa-IR" sz="2800" b="1" dirty="0">
                <a:solidFill>
                  <a:srgbClr val="FF0000"/>
                </a:solidFill>
                <a:cs typeface="B Mitra" pitchFamily="2" charset="-78"/>
              </a:rPr>
              <a:t>نکته:</a:t>
            </a:r>
          </a:p>
          <a:p>
            <a:pPr marL="342900" indent="-342900" algn="just">
              <a:buFont typeface="Arial" panose="020B0604020202020204" pitchFamily="34" charset="0"/>
              <a:buChar char="•"/>
            </a:pPr>
            <a:r>
              <a:rPr lang="fa-IR" sz="2400" dirty="0" smtClean="0">
                <a:solidFill>
                  <a:schemeClr val="tx1"/>
                </a:solidFill>
                <a:cs typeface="B Mitra" pitchFamily="2" charset="-78"/>
              </a:rPr>
              <a:t>امّ الکتاب امری </a:t>
            </a:r>
            <a:r>
              <a:rPr lang="fa-IR" sz="2400" dirty="0">
                <a:solidFill>
                  <a:schemeClr val="tx1"/>
                </a:solidFill>
                <a:cs typeface="B Mitra" pitchFamily="2" charset="-78"/>
              </a:rPr>
              <a:t>فراتر از لفظ است. علامه در تفسیر آل عمران/7 </a:t>
            </a:r>
            <a:r>
              <a:rPr lang="fa-IR" sz="2400" dirty="0" smtClean="0">
                <a:solidFill>
                  <a:schemeClr val="tx1"/>
                </a:solidFill>
                <a:cs typeface="B Mitra" pitchFamily="2" charset="-78"/>
              </a:rPr>
              <a:t>تأویل قرآن را رسیدن به حقیقت </a:t>
            </a:r>
            <a:r>
              <a:rPr lang="fa-IR" sz="2400" dirty="0">
                <a:solidFill>
                  <a:schemeClr val="tx1"/>
                </a:solidFill>
                <a:cs typeface="B Mitra" pitchFamily="2" charset="-78"/>
              </a:rPr>
              <a:t>قرآن </a:t>
            </a:r>
            <a:r>
              <a:rPr lang="fa-IR" sz="2400" dirty="0" smtClean="0">
                <a:solidFill>
                  <a:schemeClr val="tx1"/>
                </a:solidFill>
                <a:cs typeface="B Mitra" pitchFamily="2" charset="-78"/>
              </a:rPr>
              <a:t>می </a:t>
            </a:r>
            <a:r>
              <a:rPr lang="fa-IR" sz="2400" dirty="0">
                <a:solidFill>
                  <a:schemeClr val="tx1"/>
                </a:solidFill>
                <a:cs typeface="B Mitra" pitchFamily="2" charset="-78"/>
              </a:rPr>
              <a:t>داند که نه لفظ است و نه معنا.</a:t>
            </a:r>
          </a:p>
          <a:p>
            <a:pPr marL="342900" indent="-342900" algn="just">
              <a:buFont typeface="Arial" panose="020B0604020202020204" pitchFamily="34" charset="0"/>
              <a:buChar char="•"/>
            </a:pPr>
            <a:r>
              <a:rPr lang="fa-IR" sz="2400" dirty="0">
                <a:solidFill>
                  <a:schemeClr val="tx1"/>
                </a:solidFill>
                <a:cs typeface="B Mitra" pitchFamily="2" charset="-78"/>
              </a:rPr>
              <a:t>همان طور که افکار انسان از سنخ الفاظ نیست بلکه در مقام بیان، لفظ می پذیرد، حقیقت قرآن </a:t>
            </a:r>
            <a:r>
              <a:rPr lang="fa-IR" sz="2400" dirty="0" smtClean="0">
                <a:solidFill>
                  <a:schemeClr val="tx1"/>
                </a:solidFill>
                <a:cs typeface="B Mitra" pitchFamily="2" charset="-78"/>
              </a:rPr>
              <a:t>نه </a:t>
            </a:r>
            <a:r>
              <a:rPr lang="fa-IR" sz="2400" dirty="0">
                <a:solidFill>
                  <a:schemeClr val="tx1"/>
                </a:solidFill>
                <a:cs typeface="B Mitra" pitchFamily="2" charset="-78"/>
              </a:rPr>
              <a:t>لفظ دارد و نه به آیه و سوره تقسیم شده است. اینها صورت دنیایی آن حقیقت در قالب قرآن لفظی است.</a:t>
            </a:r>
          </a:p>
          <a:p>
            <a:pPr marL="342900" indent="-342900" algn="just">
              <a:buFont typeface="Arial" panose="020B0604020202020204" pitchFamily="34" charset="0"/>
              <a:buChar char="•"/>
            </a:pPr>
            <a:r>
              <a:rPr lang="fa-IR" sz="2400" dirty="0">
                <a:solidFill>
                  <a:schemeClr val="tx1"/>
                </a:solidFill>
                <a:cs typeface="B Mitra" pitchFamily="2" charset="-78"/>
              </a:rPr>
              <a:t>آن حقیقت که در لوح محفوظ است، مانند نوری است که در هر منشوری، با توجه به ابعاد و جنس آن منشور، طیف رنگی تولید می کند. آن حقیقت بر موسی (ع) که تابید، تورات شد. بر عیسی (ع) که تابید، انجیل شد. بر محمد (ص) که تابید، قرآن شد.</a:t>
            </a:r>
          </a:p>
          <a:p>
            <a:pPr algn="just"/>
            <a:endParaRPr lang="fa-IR" sz="2400" dirty="0">
              <a:solidFill>
                <a:schemeClr val="tx1"/>
              </a:solidFill>
              <a:cs typeface="B Mitra" pitchFamily="2" charset="-78"/>
            </a:endParaRPr>
          </a:p>
        </p:txBody>
      </p:sp>
    </p:spTree>
    <p:extLst>
      <p:ext uri="{BB962C8B-B14F-4D97-AF65-F5344CB8AC3E}">
        <p14:creationId xmlns:p14="http://schemas.microsoft.com/office/powerpoint/2010/main" val="3548153109"/>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0330" y="260648"/>
            <a:ext cx="11237844" cy="6408712"/>
          </a:xfrm>
        </p:spPr>
        <p:txBody>
          <a:bodyPr>
            <a:normAutofit/>
          </a:bodyPr>
          <a:lstStyle/>
          <a:p>
            <a:pPr algn="just"/>
            <a:endParaRPr lang="fa-IR" sz="2400" b="1" dirty="0" smtClean="0">
              <a:solidFill>
                <a:srgbClr val="FF0000"/>
              </a:solidFill>
              <a:cs typeface="B Mitra" pitchFamily="2" charset="-78"/>
            </a:endParaRPr>
          </a:p>
          <a:p>
            <a:pPr algn="just"/>
            <a:r>
              <a:rPr lang="fa-IR" sz="2400" b="1" dirty="0" smtClean="0">
                <a:solidFill>
                  <a:srgbClr val="FF0000"/>
                </a:solidFill>
                <a:cs typeface="B Mitra" pitchFamily="2" charset="-78"/>
              </a:rPr>
              <a:t>کاربست:</a:t>
            </a:r>
            <a:endParaRPr lang="fa-IR" sz="2400" b="1" dirty="0">
              <a:solidFill>
                <a:srgbClr val="FF0000"/>
              </a:solidFill>
              <a:cs typeface="B Mitra" pitchFamily="2" charset="-78"/>
            </a:endParaRPr>
          </a:p>
          <a:p>
            <a:pPr marL="342900" indent="-342900" algn="just">
              <a:buFont typeface="Wingdings" panose="05000000000000000000" pitchFamily="2" charset="2"/>
              <a:buChar char="ü"/>
            </a:pPr>
            <a:r>
              <a:rPr lang="fa-IR" sz="2400" dirty="0">
                <a:solidFill>
                  <a:schemeClr val="tx1"/>
                </a:solidFill>
                <a:cs typeface="B Mitra" pitchFamily="2" charset="-78"/>
              </a:rPr>
              <a:t>منشور وجود هر کسی می تواند محل دریافت نور ام الکتاب </a:t>
            </a:r>
            <a:r>
              <a:rPr lang="fa-IR" sz="2400" dirty="0" smtClean="0">
                <a:solidFill>
                  <a:schemeClr val="tx1"/>
                </a:solidFill>
                <a:cs typeface="B Mitra" pitchFamily="2" charset="-78"/>
              </a:rPr>
              <a:t>باشد و به اندازه ظرفیت خود از آن نور ازلی بهره گیرد. </a:t>
            </a:r>
            <a:r>
              <a:rPr lang="fa-IR" sz="2400" dirty="0">
                <a:solidFill>
                  <a:schemeClr val="tx1"/>
                </a:solidFill>
                <a:cs typeface="B Mitra" pitchFamily="2" charset="-78"/>
              </a:rPr>
              <a:t>از آنجا که منشور وجود نازنین رسول اکرم (ص) به عنوان انسان کامل، شفاف ترین منشور عالم هستی بود، کاملترین و زیباترین طیف رنگ های حاصل از نور ام الکتاب، در گذر از وجود او به شکل قرآن نقش بست. (تجلی اعظم)</a:t>
            </a:r>
          </a:p>
          <a:p>
            <a:pPr marL="342900" indent="-342900" algn="just">
              <a:buFont typeface="Wingdings" panose="05000000000000000000" pitchFamily="2" charset="2"/>
              <a:buChar char="ü"/>
            </a:pPr>
            <a:endParaRPr lang="fa-IR" sz="2400" dirty="0" smtClean="0">
              <a:solidFill>
                <a:schemeClr val="tx1"/>
              </a:solidFill>
              <a:cs typeface="B Mitra" pitchFamily="2" charset="-78"/>
            </a:endParaRPr>
          </a:p>
          <a:p>
            <a:pPr marL="342900" indent="-342900" algn="just">
              <a:buFont typeface="Wingdings" panose="05000000000000000000" pitchFamily="2" charset="2"/>
              <a:buChar char="ü"/>
            </a:pPr>
            <a:r>
              <a:rPr lang="fa-IR" sz="2400" dirty="0" smtClean="0">
                <a:solidFill>
                  <a:schemeClr val="tx1"/>
                </a:solidFill>
                <a:cs typeface="B Mitra" pitchFamily="2" charset="-78"/>
              </a:rPr>
              <a:t>وصیت </a:t>
            </a:r>
            <a:r>
              <a:rPr lang="fa-IR" sz="2400" dirty="0">
                <a:solidFill>
                  <a:schemeClr val="tx1"/>
                </a:solidFill>
                <a:cs typeface="B Mitra" pitchFamily="2" charset="-78"/>
              </a:rPr>
              <a:t>سهروردی به فرزندش: «قرآن را چنان بخوان که گویی بر خود تو نازل می شود.»</a:t>
            </a:r>
          </a:p>
          <a:p>
            <a:pPr marL="342900" indent="-342900" algn="just">
              <a:buFont typeface="Wingdings" panose="05000000000000000000" pitchFamily="2" charset="2"/>
              <a:buChar char="ü"/>
            </a:pPr>
            <a:endParaRPr lang="fa-IR" sz="2400" dirty="0" smtClean="0">
              <a:solidFill>
                <a:schemeClr val="tx1"/>
              </a:solidFill>
              <a:cs typeface="B Mitra" pitchFamily="2" charset="-78"/>
            </a:endParaRPr>
          </a:p>
          <a:p>
            <a:pPr marL="342900" indent="-342900" algn="just">
              <a:buFont typeface="Wingdings" panose="05000000000000000000" pitchFamily="2" charset="2"/>
              <a:buChar char="ü"/>
            </a:pPr>
            <a:r>
              <a:rPr lang="fa-IR" sz="2400" dirty="0" smtClean="0">
                <a:solidFill>
                  <a:schemeClr val="tx1"/>
                </a:solidFill>
                <a:cs typeface="B Mitra" pitchFamily="2" charset="-78"/>
              </a:rPr>
              <a:t>ویژگی </a:t>
            </a:r>
            <a:r>
              <a:rPr lang="fa-IR" sz="2400" dirty="0">
                <a:solidFill>
                  <a:schemeClr val="tx1"/>
                </a:solidFill>
                <a:cs typeface="B Mitra" pitchFamily="2" charset="-78"/>
              </a:rPr>
              <a:t>های شخصی پیامبران در دریافت وحی الهی بی تأثیر نبود. همان طور که وحی متناسب با ویژگی های فرهنگی جامعه ی عصر نزول بود، متناسب با ویژگی های شخصی دریافت کننده وحی نیز بود.</a:t>
            </a:r>
          </a:p>
          <a:p>
            <a:pPr marL="342900" indent="-342900" algn="just">
              <a:buFont typeface="Wingdings" panose="05000000000000000000" pitchFamily="2" charset="2"/>
              <a:buChar char="ü"/>
            </a:pPr>
            <a:endParaRPr lang="fa-IR" sz="2400" dirty="0" smtClean="0">
              <a:solidFill>
                <a:schemeClr val="tx1"/>
              </a:solidFill>
              <a:cs typeface="B Mitra" pitchFamily="2" charset="-78"/>
            </a:endParaRPr>
          </a:p>
          <a:p>
            <a:pPr marL="342900" indent="-342900" algn="just">
              <a:buFont typeface="Wingdings" panose="05000000000000000000" pitchFamily="2" charset="2"/>
              <a:buChar char="ü"/>
            </a:pPr>
            <a:r>
              <a:rPr lang="fa-IR" sz="2400" dirty="0" smtClean="0">
                <a:solidFill>
                  <a:schemeClr val="tx1"/>
                </a:solidFill>
                <a:cs typeface="B Mitra" pitchFamily="2" charset="-78"/>
              </a:rPr>
              <a:t>در </a:t>
            </a:r>
            <a:r>
              <a:rPr lang="fa-IR" sz="2400" dirty="0">
                <a:solidFill>
                  <a:schemeClr val="tx1"/>
                </a:solidFill>
                <a:cs typeface="B Mitra" pitchFamily="2" charset="-78"/>
              </a:rPr>
              <a:t>بیان دین، نه تنها ویژگی های مخاطبان بلکه ویژگی های متکلمان و مبلغان نیز باید مورد توجه قرار گیرد.</a:t>
            </a:r>
          </a:p>
          <a:p>
            <a:pPr algn="just"/>
            <a:endParaRPr lang="fa-IR" sz="2400" dirty="0">
              <a:solidFill>
                <a:schemeClr val="tx1"/>
              </a:solidFill>
              <a:cs typeface="B Mitra" pitchFamily="2" charset="-78"/>
            </a:endParaRPr>
          </a:p>
        </p:txBody>
      </p:sp>
    </p:spTree>
    <p:extLst>
      <p:ext uri="{BB962C8B-B14F-4D97-AF65-F5344CB8AC3E}">
        <p14:creationId xmlns:p14="http://schemas.microsoft.com/office/powerpoint/2010/main" val="3011434323"/>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0330" y="260648"/>
            <a:ext cx="11237844" cy="6408712"/>
          </a:xfrm>
        </p:spPr>
        <p:txBody>
          <a:bodyPr>
            <a:normAutofit/>
          </a:bodyPr>
          <a:lstStyle/>
          <a:p>
            <a:pPr algn="just"/>
            <a:r>
              <a:rPr lang="fa-IR" sz="2400" b="1" dirty="0">
                <a:solidFill>
                  <a:srgbClr val="FF0000"/>
                </a:solidFill>
                <a:cs typeface="B Mitra" pitchFamily="2" charset="-78"/>
              </a:rPr>
              <a:t>تفسیر:</a:t>
            </a:r>
          </a:p>
          <a:p>
            <a:pPr algn="just"/>
            <a:r>
              <a:rPr lang="fa-IR" sz="2400" dirty="0">
                <a:solidFill>
                  <a:schemeClr val="tx1"/>
                </a:solidFill>
                <a:cs typeface="B Mitra" pitchFamily="2" charset="-78"/>
              </a:rPr>
              <a:t>حکیم در آیه 2 در برابر لهو الحدیث در آیه 6 قرار دارد. یعنی هیچ خلل و سستی و ضعفی در قرآن وجود ندارد.</a:t>
            </a:r>
          </a:p>
          <a:p>
            <a:pPr algn="just"/>
            <a:endParaRPr lang="fa-IR" sz="2400" b="1" dirty="0" smtClean="0">
              <a:solidFill>
                <a:srgbClr val="FF0000"/>
              </a:solidFill>
              <a:cs typeface="B Mitra" pitchFamily="2" charset="-78"/>
            </a:endParaRPr>
          </a:p>
          <a:p>
            <a:pPr algn="just"/>
            <a:r>
              <a:rPr lang="fa-IR" sz="2400" b="1" dirty="0" smtClean="0">
                <a:solidFill>
                  <a:srgbClr val="FF0000"/>
                </a:solidFill>
                <a:cs typeface="B Mitra" pitchFamily="2" charset="-78"/>
              </a:rPr>
              <a:t>نکته</a:t>
            </a:r>
            <a:r>
              <a:rPr lang="fa-IR" sz="2400" b="1" dirty="0">
                <a:solidFill>
                  <a:srgbClr val="FF0000"/>
                </a:solidFill>
                <a:cs typeface="B Mitra" pitchFamily="2" charset="-78"/>
              </a:rPr>
              <a:t>:</a:t>
            </a:r>
          </a:p>
          <a:p>
            <a:pPr marL="342900" indent="-342900" algn="just">
              <a:buFont typeface="Arial" panose="020B0604020202020204" pitchFamily="34" charset="0"/>
              <a:buChar char="•"/>
            </a:pPr>
            <a:r>
              <a:rPr lang="fa-IR" sz="2400" dirty="0">
                <a:solidFill>
                  <a:schemeClr val="tx1"/>
                </a:solidFill>
                <a:cs typeface="B Mitra" pitchFamily="2" charset="-78"/>
              </a:rPr>
              <a:t>«حکمت» در پس زمینه تمام این سوره وجود دارد. در شروع سوره نیز به مشی کلی سوره اشاره می شود.</a:t>
            </a:r>
          </a:p>
          <a:p>
            <a:pPr marL="342900" indent="-342900" algn="just">
              <a:buFont typeface="Arial" panose="020B0604020202020204" pitchFamily="34" charset="0"/>
              <a:buChar char="•"/>
            </a:pPr>
            <a:r>
              <a:rPr lang="fa-IR" sz="2400" dirty="0">
                <a:solidFill>
                  <a:schemeClr val="tx1"/>
                </a:solidFill>
                <a:cs typeface="B Mitra" pitchFamily="2" charset="-78"/>
              </a:rPr>
              <a:t>حکمت صفت آیات این کتاب است. حکمت نتیجه و اثر این آیات در جان انسان ها نیز هست.</a:t>
            </a:r>
          </a:p>
          <a:p>
            <a:pPr algn="just"/>
            <a:endParaRPr lang="fa-IR" sz="2400" b="1" dirty="0" smtClean="0">
              <a:solidFill>
                <a:srgbClr val="FF0000"/>
              </a:solidFill>
              <a:cs typeface="B Mitra" pitchFamily="2" charset="-78"/>
            </a:endParaRPr>
          </a:p>
          <a:p>
            <a:pPr algn="just"/>
            <a:r>
              <a:rPr lang="fa-IR" sz="2400" b="1" dirty="0" smtClean="0">
                <a:solidFill>
                  <a:srgbClr val="FF0000"/>
                </a:solidFill>
                <a:cs typeface="B Mitra" pitchFamily="2" charset="-78"/>
              </a:rPr>
              <a:t>کاربست</a:t>
            </a:r>
            <a:r>
              <a:rPr lang="fa-IR" sz="2400" b="1" dirty="0">
                <a:solidFill>
                  <a:srgbClr val="FF0000"/>
                </a:solidFill>
                <a:cs typeface="B Mitra" pitchFamily="2" charset="-78"/>
              </a:rPr>
              <a:t>:</a:t>
            </a:r>
          </a:p>
          <a:p>
            <a:pPr marL="342900" indent="-342900" algn="just">
              <a:buFont typeface="Wingdings" panose="05000000000000000000" pitchFamily="2" charset="2"/>
              <a:buChar char="ü"/>
            </a:pPr>
            <a:r>
              <a:rPr lang="fa-IR" sz="2400" dirty="0">
                <a:solidFill>
                  <a:schemeClr val="tx1"/>
                </a:solidFill>
                <a:cs typeface="B Mitra" pitchFamily="2" charset="-78"/>
              </a:rPr>
              <a:t>سخن در صورت </a:t>
            </a:r>
            <a:r>
              <a:rPr lang="fa-IR" sz="2400" dirty="0" smtClean="0">
                <a:solidFill>
                  <a:schemeClr val="tx1"/>
                </a:solidFill>
                <a:cs typeface="B Mitra" pitchFamily="2" charset="-78"/>
              </a:rPr>
              <a:t>حکیم (</a:t>
            </a:r>
            <a:r>
              <a:rPr lang="fa-IR" sz="2400" dirty="0">
                <a:solidFill>
                  <a:schemeClr val="tx1"/>
                </a:solidFill>
                <a:cs typeface="B Mitra" pitchFamily="2" charset="-78"/>
              </a:rPr>
              <a:t>استوار و خالی از </a:t>
            </a:r>
            <a:r>
              <a:rPr lang="fa-IR" sz="2400" dirty="0" smtClean="0">
                <a:solidFill>
                  <a:schemeClr val="tx1"/>
                </a:solidFill>
                <a:cs typeface="B Mitra" pitchFamily="2" charset="-78"/>
              </a:rPr>
              <a:t>خلل) </a:t>
            </a:r>
            <a:r>
              <a:rPr lang="fa-IR" sz="2400" dirty="0">
                <a:solidFill>
                  <a:schemeClr val="tx1"/>
                </a:solidFill>
                <a:cs typeface="B Mitra" pitchFamily="2" charset="-78"/>
              </a:rPr>
              <a:t>بودن</a:t>
            </a:r>
            <a:r>
              <a:rPr lang="fa-IR" sz="2400" dirty="0" smtClean="0">
                <a:solidFill>
                  <a:schemeClr val="tx1"/>
                </a:solidFill>
                <a:cs typeface="B Mitra" pitchFamily="2" charset="-78"/>
              </a:rPr>
              <a:t>، </a:t>
            </a:r>
            <a:r>
              <a:rPr lang="fa-IR" sz="2400" dirty="0">
                <a:solidFill>
                  <a:schemeClr val="tx1"/>
                </a:solidFill>
                <a:cs typeface="B Mitra" pitchFamily="2" charset="-78"/>
              </a:rPr>
              <a:t>هدایت گر است.</a:t>
            </a:r>
          </a:p>
          <a:p>
            <a:pPr marL="342900" indent="-342900" algn="just">
              <a:buFont typeface="Wingdings" panose="05000000000000000000" pitchFamily="2" charset="2"/>
              <a:buChar char="ü"/>
            </a:pPr>
            <a:r>
              <a:rPr lang="fa-IR" sz="2400" dirty="0">
                <a:solidFill>
                  <a:schemeClr val="tx1"/>
                </a:solidFill>
                <a:cs typeface="B Mitra" pitchFamily="2" charset="-78"/>
              </a:rPr>
              <a:t>رویکرد آیه 2، اعتقادی است و لذا آیه 6 که محتوایش ناظر به این آیه است، قاعدتاً باید اعتقادی معنا شود و در برداشت فقهی از آن باید احتیاط کرد.</a:t>
            </a:r>
          </a:p>
          <a:p>
            <a:pPr marL="342900" indent="-342900" algn="just">
              <a:buFont typeface="Wingdings" panose="05000000000000000000" pitchFamily="2" charset="2"/>
              <a:buChar char="ü"/>
            </a:pPr>
            <a:r>
              <a:rPr lang="fa-IR" sz="2400" dirty="0">
                <a:solidFill>
                  <a:schemeClr val="tx1"/>
                </a:solidFill>
                <a:cs typeface="B Mitra" pitchFamily="2" charset="-78"/>
              </a:rPr>
              <a:t>ورودی حکیمانه، خروجی حکیمانه خواهد داشت. انسان حکیم، پرورش یافته ی کتاب حکیم است.</a:t>
            </a:r>
          </a:p>
          <a:p>
            <a:pPr algn="just"/>
            <a:endParaRPr lang="fa-IR" sz="2400" dirty="0">
              <a:solidFill>
                <a:schemeClr val="tx1"/>
              </a:solidFill>
              <a:cs typeface="B Mitra" pitchFamily="2" charset="-78"/>
            </a:endParaRPr>
          </a:p>
        </p:txBody>
      </p:sp>
    </p:spTree>
    <p:extLst>
      <p:ext uri="{BB962C8B-B14F-4D97-AF65-F5344CB8AC3E}">
        <p14:creationId xmlns:p14="http://schemas.microsoft.com/office/powerpoint/2010/main" val="1135629617"/>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61391" y="260648"/>
            <a:ext cx="10402957" cy="6696744"/>
          </a:xfrm>
        </p:spPr>
        <p:txBody>
          <a:bodyPr>
            <a:normAutofit/>
          </a:bodyPr>
          <a:lstStyle/>
          <a:p>
            <a:pPr algn="just"/>
            <a:r>
              <a:rPr lang="fa-IR" sz="2400" b="1" dirty="0">
                <a:solidFill>
                  <a:srgbClr val="FF0000"/>
                </a:solidFill>
                <a:cs typeface="B Mitra" pitchFamily="2" charset="-78"/>
              </a:rPr>
              <a:t>بِسْمِ اللَّهِ الرَّحْمَنِ الرَّحِيمِ </a:t>
            </a:r>
          </a:p>
          <a:p>
            <a:pPr algn="just"/>
            <a:r>
              <a:rPr lang="fa-IR" sz="2400" b="1" dirty="0" smtClean="0">
                <a:solidFill>
                  <a:srgbClr val="FF0000"/>
                </a:solidFill>
                <a:cs typeface="B Mitra" pitchFamily="2" charset="-78"/>
              </a:rPr>
              <a:t>الم </a:t>
            </a:r>
            <a:r>
              <a:rPr lang="fa-IR" sz="2400" b="1" dirty="0">
                <a:solidFill>
                  <a:srgbClr val="FF0000"/>
                </a:solidFill>
                <a:cs typeface="B Mitra" pitchFamily="2" charset="-78"/>
              </a:rPr>
              <a:t>﴿۱﴾ </a:t>
            </a:r>
          </a:p>
          <a:p>
            <a:pPr algn="just"/>
            <a:endParaRPr lang="fa-IR" sz="2400" dirty="0">
              <a:solidFill>
                <a:schemeClr val="tx1"/>
              </a:solidFill>
              <a:cs typeface="B Mitra" pitchFamily="2" charset="-78"/>
            </a:endParaRPr>
          </a:p>
          <a:p>
            <a:pPr algn="just"/>
            <a:r>
              <a:rPr lang="fa-IR" sz="2400" dirty="0">
                <a:solidFill>
                  <a:srgbClr val="FF0000"/>
                </a:solidFill>
                <a:cs typeface="B Mitra" pitchFamily="2" charset="-78"/>
              </a:rPr>
              <a:t>تفسیر:</a:t>
            </a:r>
          </a:p>
          <a:p>
            <a:pPr algn="just"/>
            <a:r>
              <a:rPr lang="fa-IR" sz="2400" dirty="0">
                <a:solidFill>
                  <a:schemeClr val="tx1"/>
                </a:solidFill>
                <a:cs typeface="B Mitra" pitchFamily="2" charset="-78"/>
              </a:rPr>
              <a:t>در آغاز 29 سوره. بجز بقره و آل عمران، بقیه مکی است.</a:t>
            </a:r>
          </a:p>
          <a:p>
            <a:pPr algn="just"/>
            <a:r>
              <a:rPr lang="fa-IR" sz="2400" dirty="0">
                <a:solidFill>
                  <a:schemeClr val="tx1"/>
                </a:solidFill>
                <a:cs typeface="B Mitra" pitchFamily="2" charset="-78"/>
              </a:rPr>
              <a:t>در 24 سوره، پس از حروف مقطعه سخن از قرآن به میان آمده است.</a:t>
            </a:r>
          </a:p>
          <a:p>
            <a:pPr algn="just"/>
            <a:r>
              <a:rPr lang="fa-IR" sz="2400" dirty="0">
                <a:solidFill>
                  <a:schemeClr val="tx1"/>
                </a:solidFill>
                <a:cs typeface="B Mitra" pitchFamily="2" charset="-78"/>
              </a:rPr>
              <a:t>نزدیک به 30 تفسیر و تأویل درباره از حروف مقطعه انجام شده است.</a:t>
            </a:r>
          </a:p>
          <a:p>
            <a:pPr algn="just"/>
            <a:r>
              <a:rPr lang="fa-IR" sz="2400" dirty="0">
                <a:solidFill>
                  <a:schemeClr val="tx1"/>
                </a:solidFill>
                <a:cs typeface="B Mitra" pitchFamily="2" charset="-78"/>
              </a:rPr>
              <a:t>اغلب مفسران آن را اشاره ای به حروفی که قرآن از آن ساخته شده، دانسته و در فضای تحدی طلبی قرآن معنا کرده اند و برخی مفسران آن را با اسماء الهی پیوند زده اند.</a:t>
            </a:r>
          </a:p>
          <a:p>
            <a:pPr algn="just"/>
            <a:endParaRPr lang="fa-IR" sz="2400" dirty="0">
              <a:solidFill>
                <a:schemeClr val="tx1"/>
              </a:solidFill>
              <a:cs typeface="B Mitra" pitchFamily="2" charset="-78"/>
            </a:endParaRPr>
          </a:p>
          <a:p>
            <a:pPr algn="just"/>
            <a:r>
              <a:rPr lang="fa-IR" sz="2400" dirty="0">
                <a:solidFill>
                  <a:srgbClr val="FF0000"/>
                </a:solidFill>
                <a:cs typeface="B Mitra" pitchFamily="2" charset="-78"/>
              </a:rPr>
              <a:t>نکته:</a:t>
            </a:r>
          </a:p>
          <a:p>
            <a:pPr marL="342900" indent="-342900" algn="just">
              <a:buFont typeface="Arial" panose="020B0604020202020204" pitchFamily="34" charset="0"/>
              <a:buChar char="•"/>
            </a:pPr>
            <a:r>
              <a:rPr lang="fa-IR" sz="2400" dirty="0">
                <a:solidFill>
                  <a:schemeClr val="tx1"/>
                </a:solidFill>
                <a:cs typeface="B Mitra" pitchFamily="2" charset="-78"/>
              </a:rPr>
              <a:t>حروف مقطعه در سایر کتب آسمانی وجود ندارد.</a:t>
            </a:r>
          </a:p>
          <a:p>
            <a:pPr marL="342900" indent="-342900" algn="just">
              <a:buFont typeface="Arial" panose="020B0604020202020204" pitchFamily="34" charset="0"/>
              <a:buChar char="•"/>
            </a:pPr>
            <a:r>
              <a:rPr lang="fa-IR" sz="2400" dirty="0">
                <a:solidFill>
                  <a:schemeClr val="tx1"/>
                </a:solidFill>
                <a:cs typeface="B Mitra" pitchFamily="2" charset="-78"/>
              </a:rPr>
              <a:t>حروف مقطعه مجموعاً 78 حرف است که با حذف تکرار، 14 حرف می شود.</a:t>
            </a:r>
          </a:p>
          <a:p>
            <a:pPr algn="just"/>
            <a:endParaRPr lang="fa-IR" sz="2400" dirty="0">
              <a:solidFill>
                <a:schemeClr val="tx1"/>
              </a:solidFill>
              <a:cs typeface="B Mitra" pitchFamily="2" charset="-78"/>
            </a:endParaRPr>
          </a:p>
        </p:txBody>
      </p:sp>
    </p:spTree>
    <p:extLst>
      <p:ext uri="{BB962C8B-B14F-4D97-AF65-F5344CB8AC3E}">
        <p14:creationId xmlns:p14="http://schemas.microsoft.com/office/powerpoint/2010/main" val="2644618137"/>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0330" y="260648"/>
            <a:ext cx="11237844" cy="6736500"/>
          </a:xfrm>
        </p:spPr>
        <p:txBody>
          <a:bodyPr>
            <a:normAutofit/>
          </a:bodyPr>
          <a:lstStyle/>
          <a:p>
            <a:pPr algn="just"/>
            <a:r>
              <a:rPr lang="fa-IR" sz="2400" u="sng" dirty="0">
                <a:solidFill>
                  <a:srgbClr val="FF0000"/>
                </a:solidFill>
                <a:cs typeface="B Mitra" pitchFamily="2" charset="-78"/>
              </a:rPr>
              <a:t>ردیف </a:t>
            </a:r>
            <a:r>
              <a:rPr lang="fa-IR" sz="2400" dirty="0">
                <a:solidFill>
                  <a:srgbClr val="FF0000"/>
                </a:solidFill>
                <a:cs typeface="B Mitra" pitchFamily="2" charset="-78"/>
              </a:rPr>
              <a:t>	</a:t>
            </a:r>
            <a:r>
              <a:rPr lang="fa-IR" sz="2400" u="sng" dirty="0">
                <a:solidFill>
                  <a:srgbClr val="FF0000"/>
                </a:solidFill>
                <a:cs typeface="B Mitra" pitchFamily="2" charset="-78"/>
              </a:rPr>
              <a:t>حروف مقطعه </a:t>
            </a:r>
            <a:r>
              <a:rPr lang="fa-IR" sz="2400" dirty="0">
                <a:solidFill>
                  <a:srgbClr val="FF0000"/>
                </a:solidFill>
                <a:cs typeface="B Mitra" pitchFamily="2" charset="-78"/>
              </a:rPr>
              <a:t>	</a:t>
            </a:r>
            <a:r>
              <a:rPr lang="fa-IR" sz="2400" u="sng" dirty="0">
                <a:solidFill>
                  <a:srgbClr val="FF0000"/>
                </a:solidFill>
                <a:cs typeface="B Mitra" pitchFamily="2" charset="-78"/>
              </a:rPr>
              <a:t>سوره</a:t>
            </a:r>
          </a:p>
          <a:p>
            <a:pPr algn="just"/>
            <a:r>
              <a:rPr lang="fa-IR" sz="2400" dirty="0">
                <a:solidFill>
                  <a:schemeClr val="tx1"/>
                </a:solidFill>
                <a:cs typeface="B Mitra" pitchFamily="2" charset="-78"/>
              </a:rPr>
              <a:t>۱ 	الم 		بقره، آل عمران، عنکبوت، الروم، لقمان، السجده</a:t>
            </a:r>
          </a:p>
          <a:p>
            <a:pPr algn="just"/>
            <a:r>
              <a:rPr lang="fa-IR" sz="2400" dirty="0">
                <a:solidFill>
                  <a:schemeClr val="tx1"/>
                </a:solidFill>
                <a:cs typeface="B Mitra" pitchFamily="2" charset="-78"/>
              </a:rPr>
              <a:t>۲ 	المص 		الاعراف</a:t>
            </a:r>
          </a:p>
          <a:p>
            <a:pPr algn="just"/>
            <a:r>
              <a:rPr lang="fa-IR" sz="2400" dirty="0">
                <a:solidFill>
                  <a:schemeClr val="tx1"/>
                </a:solidFill>
                <a:cs typeface="B Mitra" pitchFamily="2" charset="-78"/>
              </a:rPr>
              <a:t>۳ 	الر 		یونس، سوره هود، سوره یوسف، سوره ابراهیم، سوره الحجر</a:t>
            </a:r>
          </a:p>
          <a:p>
            <a:pPr algn="just"/>
            <a:r>
              <a:rPr lang="fa-IR" sz="2400" dirty="0">
                <a:solidFill>
                  <a:schemeClr val="tx1"/>
                </a:solidFill>
                <a:cs typeface="B Mitra" pitchFamily="2" charset="-78"/>
              </a:rPr>
              <a:t>۴ 	المر 		سوره الرعد</a:t>
            </a:r>
          </a:p>
          <a:p>
            <a:pPr algn="just"/>
            <a:r>
              <a:rPr lang="fa-IR" sz="2400" dirty="0">
                <a:solidFill>
                  <a:schemeClr val="tx1"/>
                </a:solidFill>
                <a:cs typeface="B Mitra" pitchFamily="2" charset="-78"/>
              </a:rPr>
              <a:t>۵ 	کهیعص 		سوره مریم</a:t>
            </a:r>
          </a:p>
          <a:p>
            <a:pPr algn="just"/>
            <a:r>
              <a:rPr lang="fa-IR" sz="2400" dirty="0">
                <a:solidFill>
                  <a:schemeClr val="tx1"/>
                </a:solidFill>
                <a:cs typeface="B Mitra" pitchFamily="2" charset="-78"/>
              </a:rPr>
              <a:t>۶ 	طه 		سوره طه</a:t>
            </a:r>
          </a:p>
          <a:p>
            <a:pPr algn="just"/>
            <a:r>
              <a:rPr lang="fa-IR" sz="2400" dirty="0">
                <a:solidFill>
                  <a:schemeClr val="tx1"/>
                </a:solidFill>
                <a:cs typeface="B Mitra" pitchFamily="2" charset="-78"/>
              </a:rPr>
              <a:t>۷ 	طسم 		سوره الشعراء، سوره القصص</a:t>
            </a:r>
          </a:p>
          <a:p>
            <a:pPr algn="just"/>
            <a:r>
              <a:rPr lang="fa-IR" sz="2400" dirty="0">
                <a:solidFill>
                  <a:schemeClr val="tx1"/>
                </a:solidFill>
                <a:cs typeface="B Mitra" pitchFamily="2" charset="-78"/>
              </a:rPr>
              <a:t>۸ 	طس 		سوره النمل</a:t>
            </a:r>
          </a:p>
          <a:p>
            <a:pPr algn="just"/>
            <a:r>
              <a:rPr lang="fa-IR" sz="2400" dirty="0">
                <a:solidFill>
                  <a:schemeClr val="tx1"/>
                </a:solidFill>
                <a:cs typeface="B Mitra" pitchFamily="2" charset="-78"/>
              </a:rPr>
              <a:t>۹ 	یس 		سوره یس</a:t>
            </a:r>
          </a:p>
          <a:p>
            <a:pPr algn="just"/>
            <a:r>
              <a:rPr lang="fa-IR" sz="2400" dirty="0">
                <a:solidFill>
                  <a:schemeClr val="tx1"/>
                </a:solidFill>
                <a:cs typeface="B Mitra" pitchFamily="2" charset="-78"/>
              </a:rPr>
              <a:t>۱۰ 	ص 		سوره ص</a:t>
            </a:r>
          </a:p>
          <a:p>
            <a:pPr algn="just"/>
            <a:r>
              <a:rPr lang="fa-IR" sz="2400" dirty="0">
                <a:solidFill>
                  <a:schemeClr val="tx1"/>
                </a:solidFill>
                <a:cs typeface="B Mitra" pitchFamily="2" charset="-78"/>
              </a:rPr>
              <a:t>۱۱ 	حم 		سوره غافر، سوره فصلت، سوره الزخرف، سوره الدخان، سوره جاثیه ، سوره احقاف</a:t>
            </a:r>
          </a:p>
          <a:p>
            <a:pPr algn="just"/>
            <a:r>
              <a:rPr lang="fa-IR" sz="2400" dirty="0">
                <a:solidFill>
                  <a:schemeClr val="tx1"/>
                </a:solidFill>
                <a:cs typeface="B Mitra" pitchFamily="2" charset="-78"/>
              </a:rPr>
              <a:t>۱۲ 	حم عسق 		سوره شوری</a:t>
            </a:r>
          </a:p>
          <a:p>
            <a:pPr algn="just"/>
            <a:r>
              <a:rPr lang="fa-IR" sz="2400" dirty="0">
                <a:solidFill>
                  <a:schemeClr val="tx1"/>
                </a:solidFill>
                <a:cs typeface="B Mitra" pitchFamily="2" charset="-78"/>
              </a:rPr>
              <a:t>۱۳ 	ق 		سوره ق</a:t>
            </a:r>
          </a:p>
          <a:p>
            <a:pPr algn="just"/>
            <a:r>
              <a:rPr lang="fa-IR" sz="2400" dirty="0">
                <a:solidFill>
                  <a:schemeClr val="tx1"/>
                </a:solidFill>
                <a:cs typeface="B Mitra" pitchFamily="2" charset="-78"/>
              </a:rPr>
              <a:t>۱۴ 	ن 		سوره </a:t>
            </a:r>
            <a:r>
              <a:rPr lang="fa-IR" sz="2400" dirty="0" smtClean="0">
                <a:solidFill>
                  <a:schemeClr val="tx1"/>
                </a:solidFill>
                <a:cs typeface="B Mitra" pitchFamily="2" charset="-78"/>
              </a:rPr>
              <a:t>القلم</a:t>
            </a:r>
            <a:endParaRPr lang="fa-IR" sz="2400" dirty="0">
              <a:solidFill>
                <a:schemeClr val="tx1"/>
              </a:solidFill>
              <a:cs typeface="B Mitra" pitchFamily="2" charset="-78"/>
            </a:endParaRPr>
          </a:p>
        </p:txBody>
      </p:sp>
    </p:spTree>
    <p:extLst>
      <p:ext uri="{BB962C8B-B14F-4D97-AF65-F5344CB8AC3E}">
        <p14:creationId xmlns:p14="http://schemas.microsoft.com/office/powerpoint/2010/main" val="3462808737"/>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0330" y="260648"/>
            <a:ext cx="5923722" cy="6408712"/>
          </a:xfrm>
        </p:spPr>
        <p:txBody>
          <a:bodyPr>
            <a:normAutofit/>
          </a:bodyPr>
          <a:lstStyle/>
          <a:p>
            <a:pPr marL="342900" indent="-342900" algn="just">
              <a:buFont typeface="Arial" panose="020B0604020202020204" pitchFamily="34" charset="0"/>
              <a:buChar char="•"/>
            </a:pPr>
            <a:r>
              <a:rPr lang="fa-IR" sz="2400" dirty="0">
                <a:solidFill>
                  <a:schemeClr val="tx1"/>
                </a:solidFill>
                <a:cs typeface="B Mitra" pitchFamily="2" charset="-78"/>
              </a:rPr>
              <a:t>قالب هایی مشابه حروف مقطعه در سنت کاهنان ملل گوناگون و از جمله اعراب، سابقه </a:t>
            </a:r>
            <a:r>
              <a:rPr lang="fa-IR" sz="2400" dirty="0" smtClean="0">
                <a:solidFill>
                  <a:schemeClr val="tx1"/>
                </a:solidFill>
                <a:cs typeface="B Mitra" pitchFamily="2" charset="-78"/>
              </a:rPr>
              <a:t>داشت.</a:t>
            </a:r>
          </a:p>
          <a:p>
            <a:pPr marL="342900" indent="-342900" algn="just">
              <a:buFont typeface="Arial" panose="020B0604020202020204" pitchFamily="34" charset="0"/>
              <a:buChar char="•"/>
            </a:pPr>
            <a:endParaRPr lang="fa-IR" sz="2400" dirty="0" smtClean="0">
              <a:solidFill>
                <a:schemeClr val="tx1"/>
              </a:solidFill>
              <a:cs typeface="B Mitra" pitchFamily="2" charset="-78"/>
            </a:endParaRPr>
          </a:p>
          <a:p>
            <a:pPr marL="342900" indent="-342900" algn="just">
              <a:buFont typeface="Arial" panose="020B0604020202020204" pitchFamily="34" charset="0"/>
              <a:buChar char="•"/>
            </a:pPr>
            <a:r>
              <a:rPr lang="fa-IR" sz="2400" dirty="0" smtClean="0">
                <a:solidFill>
                  <a:schemeClr val="tx1"/>
                </a:solidFill>
                <a:cs typeface="B Mitra" pitchFamily="2" charset="-78"/>
              </a:rPr>
              <a:t>امروزه </a:t>
            </a:r>
            <a:r>
              <a:rPr lang="fa-IR" sz="2400" dirty="0">
                <a:solidFill>
                  <a:schemeClr val="tx1"/>
                </a:solidFill>
                <a:cs typeface="B Mitra" pitchFamily="2" charset="-78"/>
              </a:rPr>
              <a:t>هم مواردی از آن در حوزه سحر و علوم غریبه وجود دارد. </a:t>
            </a:r>
            <a:r>
              <a:rPr lang="fa-IR" sz="2400" dirty="0" smtClean="0">
                <a:solidFill>
                  <a:schemeClr val="tx1"/>
                </a:solidFill>
                <a:cs typeface="B Mitra" pitchFamily="2" charset="-78"/>
              </a:rPr>
              <a:t>واژگان </a:t>
            </a:r>
            <a:r>
              <a:rPr lang="fa-IR" sz="2400" dirty="0">
                <a:solidFill>
                  <a:schemeClr val="tx1"/>
                </a:solidFill>
                <a:cs typeface="B Mitra" pitchFamily="2" charset="-78"/>
              </a:rPr>
              <a:t>و ساختارهای نامفهومی مانند «اجی مجی لا ترجی» نمونه فورکلوری از آن است. حتی در برخی هنر ها مانند آواز سنتی نیز چهچهه ها و الفاظی مانند: امااااان – حبییییب – ای... – ها... – کارکردی مشابه دارند.</a:t>
            </a:r>
          </a:p>
        </p:txBody>
      </p:sp>
      <p:pic>
        <p:nvPicPr>
          <p:cNvPr id="4" name="Picture 3" descr="E:\تدریس ها\تفسیر سوره لقمان\pic_حروف-مقطعه.jpg"/>
          <p:cNvPicPr/>
          <p:nvPr/>
        </p:nvPicPr>
        <p:blipFill>
          <a:blip r:embed="rId2">
            <a:extLst>
              <a:ext uri="{28A0092B-C50C-407E-A947-70E740481C1C}">
                <a14:useLocalDpi xmlns:a14="http://schemas.microsoft.com/office/drawing/2010/main" val="0"/>
              </a:ext>
            </a:extLst>
          </a:blip>
          <a:srcRect/>
          <a:stretch>
            <a:fillRect/>
          </a:stretch>
        </p:blipFill>
        <p:spPr bwMode="auto">
          <a:xfrm>
            <a:off x="6639339" y="260648"/>
            <a:ext cx="5088835" cy="6408712"/>
          </a:xfrm>
          <a:prstGeom prst="rect">
            <a:avLst/>
          </a:prstGeom>
          <a:noFill/>
          <a:ln>
            <a:noFill/>
          </a:ln>
        </p:spPr>
      </p:pic>
    </p:spTree>
    <p:extLst>
      <p:ext uri="{BB962C8B-B14F-4D97-AF65-F5344CB8AC3E}">
        <p14:creationId xmlns:p14="http://schemas.microsoft.com/office/powerpoint/2010/main" val="2207811995"/>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0330" y="260647"/>
            <a:ext cx="11237844" cy="6597353"/>
          </a:xfrm>
        </p:spPr>
        <p:txBody>
          <a:bodyPr>
            <a:normAutofit fontScale="92500"/>
          </a:bodyPr>
          <a:lstStyle/>
          <a:p>
            <a:pPr algn="just"/>
            <a:r>
              <a:rPr lang="fa-IR" sz="2400" b="1" dirty="0">
                <a:solidFill>
                  <a:srgbClr val="FF0000"/>
                </a:solidFill>
                <a:cs typeface="B Mitra" pitchFamily="2" charset="-78"/>
              </a:rPr>
              <a:t>کاربست:</a:t>
            </a:r>
          </a:p>
          <a:p>
            <a:pPr marL="342900" indent="-342900" algn="just">
              <a:buFont typeface="Wingdings" panose="05000000000000000000" pitchFamily="2" charset="2"/>
              <a:buChar char="ü"/>
            </a:pPr>
            <a:r>
              <a:rPr lang="fa-IR" sz="2400" dirty="0">
                <a:solidFill>
                  <a:schemeClr val="tx1"/>
                </a:solidFill>
                <a:cs typeface="B Mitra" pitchFamily="2" charset="-78"/>
              </a:rPr>
              <a:t>کسی از مشرکان، وجود حروف مقطعه را به عنوان عیب بر قرآن نشمرد. (تناسب قرآن با باورهای عصر خود) یعنی قرآن نوآوریش را در بستری مقبول رقم زده است.</a:t>
            </a:r>
          </a:p>
          <a:p>
            <a:pPr marL="342900" indent="-342900" algn="just">
              <a:buFont typeface="Wingdings" panose="05000000000000000000" pitchFamily="2" charset="2"/>
              <a:buChar char="ü"/>
            </a:pPr>
            <a:r>
              <a:rPr lang="fa-IR" sz="2400" dirty="0">
                <a:solidFill>
                  <a:schemeClr val="tx1"/>
                </a:solidFill>
                <a:cs typeface="B Mitra" pitchFamily="2" charset="-78"/>
              </a:rPr>
              <a:t>بزرگانی مانند مقاتل بن سلیمان از تفسیر حروف مقطعه سر باز می زدند ولی به قرآن ایمان داشتند. این نشان می دهد در طول دوران اسلامی، ساحت فهم و ایمان را از هم جدا می دانستند. این رویکرد در میان اهل حدیث و اشاعره بیشتر بود.</a:t>
            </a:r>
          </a:p>
          <a:p>
            <a:pPr marL="342900" indent="-342900" algn="just">
              <a:buFont typeface="Wingdings" panose="05000000000000000000" pitchFamily="2" charset="2"/>
              <a:buChar char="ü"/>
            </a:pPr>
            <a:r>
              <a:rPr lang="fa-IR" sz="2400" dirty="0">
                <a:solidFill>
                  <a:schemeClr val="tx1"/>
                </a:solidFill>
                <a:cs typeface="B Mitra" pitchFamily="2" charset="-78"/>
              </a:rPr>
              <a:t>وجود حروف مقطعه نشان می دهد که آشکارگی بیش از اندازه هم نیکو نیست.</a:t>
            </a:r>
          </a:p>
          <a:p>
            <a:pPr marL="342900" indent="-342900" algn="just">
              <a:buFont typeface="Wingdings" panose="05000000000000000000" pitchFamily="2" charset="2"/>
              <a:buChar char="ü"/>
            </a:pPr>
            <a:r>
              <a:rPr lang="fa-IR" sz="2400" dirty="0">
                <a:solidFill>
                  <a:schemeClr val="tx1"/>
                </a:solidFill>
                <a:cs typeface="B Mitra" pitchFamily="2" charset="-78"/>
              </a:rPr>
              <a:t>اساساً در نقد نوین ادبی، برخلاف بلاغت کلاسیک، ابهام نوعی ارزش محسوب می شود و الزاما نباید آن را زدود.</a:t>
            </a:r>
          </a:p>
          <a:p>
            <a:pPr algn="just"/>
            <a:endParaRPr lang="fa-IR" sz="2400" dirty="0" smtClean="0">
              <a:solidFill>
                <a:schemeClr val="tx1"/>
              </a:solidFill>
              <a:cs typeface="B Mitra" pitchFamily="2" charset="-78"/>
            </a:endParaRPr>
          </a:p>
          <a:p>
            <a:pPr algn="just"/>
            <a:r>
              <a:rPr lang="fa-IR" sz="2400" b="1" dirty="0">
                <a:solidFill>
                  <a:srgbClr val="FF0000"/>
                </a:solidFill>
                <a:cs typeface="B Mitra" pitchFamily="2" charset="-78"/>
              </a:rPr>
              <a:t>نکته:</a:t>
            </a:r>
          </a:p>
          <a:p>
            <a:pPr marL="342900" indent="-342900" algn="just">
              <a:buFont typeface="Arial" panose="020B0604020202020204" pitchFamily="34" charset="0"/>
              <a:buChar char="•"/>
            </a:pPr>
            <a:r>
              <a:rPr lang="fa-IR" sz="2400" dirty="0">
                <a:solidFill>
                  <a:schemeClr val="tx1"/>
                </a:solidFill>
                <a:cs typeface="B Mitra" pitchFamily="2" charset="-78"/>
              </a:rPr>
              <a:t>برخی شیعیان با کنار هم قرار دادن حروف مقطعه 14 گانه، عبارت «صراط علی حق نمسکه» و برخی از اهل سنت عبارت «صح طریقک مع السنة» را به دست آورده اند و در راستای آراء کلامی خود از آن بهره گرفته اند</a:t>
            </a:r>
            <a:r>
              <a:rPr lang="fa-IR" sz="2400" dirty="0" smtClean="0">
                <a:solidFill>
                  <a:schemeClr val="tx1"/>
                </a:solidFill>
                <a:cs typeface="B Mitra" pitchFamily="2" charset="-78"/>
              </a:rPr>
              <a:t>.</a:t>
            </a:r>
          </a:p>
          <a:p>
            <a:pPr marL="342900" indent="-342900" algn="just">
              <a:buFont typeface="Arial" panose="020B0604020202020204" pitchFamily="34" charset="0"/>
              <a:buChar char="•"/>
            </a:pPr>
            <a:endParaRPr lang="fa-IR" sz="2400" dirty="0">
              <a:solidFill>
                <a:schemeClr val="tx1"/>
              </a:solidFill>
              <a:cs typeface="B Mitra" pitchFamily="2" charset="-78"/>
            </a:endParaRPr>
          </a:p>
          <a:p>
            <a:pPr algn="just"/>
            <a:r>
              <a:rPr lang="fa-IR" sz="2400" b="1" dirty="0">
                <a:solidFill>
                  <a:srgbClr val="FF0000"/>
                </a:solidFill>
                <a:cs typeface="B Mitra" pitchFamily="2" charset="-78"/>
              </a:rPr>
              <a:t>کاربست:</a:t>
            </a:r>
          </a:p>
          <a:p>
            <a:pPr marL="342900" indent="-342900" algn="just">
              <a:buFont typeface="Wingdings" panose="05000000000000000000" pitchFamily="2" charset="2"/>
              <a:buChar char="ü"/>
            </a:pPr>
            <a:r>
              <a:rPr lang="fa-IR" sz="2400" dirty="0">
                <a:solidFill>
                  <a:schemeClr val="tx1"/>
                </a:solidFill>
                <a:cs typeface="B Mitra" pitchFamily="2" charset="-78"/>
              </a:rPr>
              <a:t>چنین تأویل های اعتقادی از موارد ابهام آمیزی مانند حروف مقطعه، دفاع نابخردانه از عقائد و زمینه ساز بسیاری از تفسیر برأی هاست.</a:t>
            </a:r>
          </a:p>
          <a:p>
            <a:pPr marL="342900" indent="-342900" algn="just">
              <a:buFont typeface="Wingdings" panose="05000000000000000000" pitchFamily="2" charset="2"/>
              <a:buChar char="ü"/>
            </a:pPr>
            <a:r>
              <a:rPr lang="fa-IR" sz="2400" dirty="0">
                <a:solidFill>
                  <a:schemeClr val="tx1"/>
                </a:solidFill>
                <a:cs typeface="B Mitra" pitchFamily="2" charset="-78"/>
              </a:rPr>
              <a:t>بسیاری از عالمان، خبر واحد را در فقه حجت می دانند ولی در تفسیر و عقائد حجت نمی دانند زیرا در این امور، نیاز به قطعیت بالایی است. برخی باورها و امارات و اشارات، از چنان استحکامی برخوردار نیست که بتوان عقیده ای را بر آن استوار کرد. حتی استشهاد و مؤید آوری از آنان نیز موجب وهن عقیده می شود</a:t>
            </a:r>
            <a:r>
              <a:rPr lang="fa-IR" sz="2400" dirty="0" smtClean="0">
                <a:solidFill>
                  <a:schemeClr val="tx1"/>
                </a:solidFill>
                <a:cs typeface="B Mitra" pitchFamily="2" charset="-78"/>
              </a:rPr>
              <a:t>.</a:t>
            </a:r>
            <a:endParaRPr lang="fa-IR" sz="2400" dirty="0">
              <a:solidFill>
                <a:schemeClr val="tx1"/>
              </a:solidFill>
              <a:cs typeface="B Mitra" pitchFamily="2" charset="-78"/>
            </a:endParaRPr>
          </a:p>
        </p:txBody>
      </p:sp>
    </p:spTree>
    <p:extLst>
      <p:ext uri="{BB962C8B-B14F-4D97-AF65-F5344CB8AC3E}">
        <p14:creationId xmlns:p14="http://schemas.microsoft.com/office/powerpoint/2010/main" val="25505394"/>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0330" y="260648"/>
            <a:ext cx="11237844" cy="6597352"/>
          </a:xfrm>
        </p:spPr>
        <p:txBody>
          <a:bodyPr>
            <a:normAutofit fontScale="92500"/>
          </a:bodyPr>
          <a:lstStyle/>
          <a:p>
            <a:pPr algn="just"/>
            <a:r>
              <a:rPr lang="fa-IR" sz="2400" b="1" dirty="0">
                <a:solidFill>
                  <a:srgbClr val="FF0000"/>
                </a:solidFill>
                <a:cs typeface="B Mitra" pitchFamily="2" charset="-78"/>
              </a:rPr>
              <a:t>نکته:</a:t>
            </a:r>
          </a:p>
          <a:p>
            <a:pPr algn="just"/>
            <a:r>
              <a:rPr lang="fa-IR" sz="2400" dirty="0">
                <a:solidFill>
                  <a:srgbClr val="FF0000"/>
                </a:solidFill>
                <a:cs typeface="B Mitra" pitchFamily="2" charset="-78"/>
              </a:rPr>
              <a:t>تحقیقات متفاوت درباره حروف مقطعه:</a:t>
            </a:r>
          </a:p>
          <a:p>
            <a:pPr marL="342900" indent="-342900" algn="just">
              <a:buFont typeface="Arial" panose="020B0604020202020204" pitchFamily="34" charset="0"/>
              <a:buChar char="•"/>
            </a:pPr>
            <a:r>
              <a:rPr lang="fa-IR" sz="2400" dirty="0">
                <a:solidFill>
                  <a:schemeClr val="tx1"/>
                </a:solidFill>
                <a:cs typeface="B Mitra" pitchFamily="2" charset="-78"/>
              </a:rPr>
              <a:t>سعد عبد المطلب عدل با تحقیق بر روی این حروف، نظریه معانی آن در زبان مصریان باستان را مطرح کرد. طا یعنی ای مرد. ها یعنی آگاه شو. طه یعنی خطاب محبت آمیز برای آگاهی.</a:t>
            </a:r>
          </a:p>
          <a:p>
            <a:pPr marL="342900" indent="-342900" algn="just">
              <a:buFont typeface="Arial" panose="020B0604020202020204" pitchFamily="34" charset="0"/>
              <a:buChar char="•"/>
            </a:pPr>
            <a:r>
              <a:rPr lang="fa-IR" sz="2400" dirty="0">
                <a:solidFill>
                  <a:schemeClr val="tx1"/>
                </a:solidFill>
                <a:cs typeface="B Mitra" pitchFamily="2" charset="-78"/>
              </a:rPr>
              <a:t>رشاد خلیفه با استفاده از رایانه های اولیه و پژوهش های کمی درباره تعداد حروف سوره ها و رابطه آن با حروف مقطعه، نظراتی را مطرح کرد که استثناء های فراوانی داشت. همچنین نظریه عدد 19 را مطرح کرد. البته او در مواردی مجبور شد اعلام کند که آیاتی به قرآن اضافه شده و جزء قرآن نیست تا شمارش های مربوط به نظریه اش را درست در بیاورد</a:t>
            </a:r>
            <a:r>
              <a:rPr lang="fa-IR" sz="2400" dirty="0" smtClean="0">
                <a:solidFill>
                  <a:schemeClr val="tx1"/>
                </a:solidFill>
                <a:cs typeface="B Mitra" pitchFamily="2" charset="-78"/>
              </a:rPr>
              <a:t>.</a:t>
            </a:r>
          </a:p>
          <a:p>
            <a:pPr marL="342900" indent="-342900" algn="just">
              <a:buFont typeface="Arial" panose="020B0604020202020204" pitchFamily="34" charset="0"/>
              <a:buChar char="•"/>
            </a:pPr>
            <a:endParaRPr lang="fa-IR" sz="2400" dirty="0">
              <a:solidFill>
                <a:schemeClr val="tx1"/>
              </a:solidFill>
              <a:cs typeface="B Mitra" pitchFamily="2" charset="-78"/>
            </a:endParaRPr>
          </a:p>
          <a:p>
            <a:pPr algn="just"/>
            <a:r>
              <a:rPr lang="fa-IR" sz="2400" b="1" dirty="0" smtClean="0">
                <a:solidFill>
                  <a:srgbClr val="FF0000"/>
                </a:solidFill>
                <a:cs typeface="B Mitra" pitchFamily="2" charset="-78"/>
              </a:rPr>
              <a:t>کاربست</a:t>
            </a:r>
            <a:r>
              <a:rPr lang="fa-IR" sz="2400" b="1" dirty="0">
                <a:solidFill>
                  <a:srgbClr val="FF0000"/>
                </a:solidFill>
                <a:cs typeface="B Mitra" pitchFamily="2" charset="-78"/>
              </a:rPr>
              <a:t>:</a:t>
            </a:r>
          </a:p>
          <a:p>
            <a:pPr marL="342900" indent="-342900" algn="just">
              <a:buFont typeface="Wingdings" panose="05000000000000000000" pitchFamily="2" charset="2"/>
              <a:buChar char="ü"/>
            </a:pPr>
            <a:r>
              <a:rPr lang="fa-IR" sz="2400" dirty="0">
                <a:solidFill>
                  <a:schemeClr val="tx1"/>
                </a:solidFill>
                <a:cs typeface="B Mitra" pitchFamily="2" charset="-78"/>
              </a:rPr>
              <a:t>بررسی ها نشان می دهد که به مرور زمان، تفسیرهای کمّیّت مدار از حروف مقطعه بیشتر شده و بر تفسیرهای کیفیّت مدار پیشی می گیرند. غلبه کمیت بر کیفیت ناشی از سیطره پوزیتیویسم در دنیای مدرن است. (اشاره به کتاب «سیطره کمیت و علائم آخر الزمان» رنه گنون)</a:t>
            </a:r>
          </a:p>
          <a:p>
            <a:pPr marL="342900" indent="-342900" algn="just">
              <a:buFont typeface="Wingdings" panose="05000000000000000000" pitchFamily="2" charset="2"/>
              <a:buChar char="ü"/>
            </a:pPr>
            <a:r>
              <a:rPr lang="fa-IR" sz="2400" dirty="0">
                <a:solidFill>
                  <a:schemeClr val="tx1"/>
                </a:solidFill>
                <a:cs typeface="B Mitra" pitchFamily="2" charset="-78"/>
              </a:rPr>
              <a:t>در حوزه های علوم اجتماعی و روان شناسی، پژوهش های کمّی به حد اشباع رسیده و در سال های اخیر اغلب به پژوهش های کیفی و آمیخته روی آورده اند. در حوزه الهیات و علوم انسانی بالعکس است.</a:t>
            </a:r>
          </a:p>
          <a:p>
            <a:pPr marL="342900" indent="-342900" algn="just">
              <a:buFont typeface="Wingdings" panose="05000000000000000000" pitchFamily="2" charset="2"/>
              <a:buChar char="ü"/>
            </a:pPr>
            <a:r>
              <a:rPr lang="fa-IR" sz="2400" dirty="0">
                <a:solidFill>
                  <a:schemeClr val="tx1"/>
                </a:solidFill>
                <a:cs typeface="B Mitra" pitchFamily="2" charset="-78"/>
              </a:rPr>
              <a:t>استفاده از هوش مصنوعی در تحلیل حروف مقطعه قرآن (تلاش برای عدم کاربست هوش مصنوعی در تفسیر برأی حروف مقطعه)</a:t>
            </a:r>
          </a:p>
          <a:p>
            <a:pPr marL="342900" indent="-342900" algn="just">
              <a:buFont typeface="Wingdings" panose="05000000000000000000" pitchFamily="2" charset="2"/>
              <a:buChar char="ü"/>
            </a:pPr>
            <a:r>
              <a:rPr lang="fa-IR" sz="2400" dirty="0">
                <a:solidFill>
                  <a:schemeClr val="tx1"/>
                </a:solidFill>
                <a:cs typeface="B Mitra" pitchFamily="2" charset="-78"/>
              </a:rPr>
              <a:t>اهمیت و آینده هوش مصنوعی در عرصه قرآن پژوهی (شبکه معنایی، تفسیر و...)</a:t>
            </a:r>
          </a:p>
          <a:p>
            <a:pPr marL="342900" indent="-342900" algn="just">
              <a:buFont typeface="Wingdings" panose="05000000000000000000" pitchFamily="2" charset="2"/>
              <a:buChar char="ü"/>
            </a:pPr>
            <a:r>
              <a:rPr lang="fa-IR" sz="2400" dirty="0">
                <a:solidFill>
                  <a:schemeClr val="tx1"/>
                </a:solidFill>
                <a:cs typeface="B Mitra" pitchFamily="2" charset="-78"/>
              </a:rPr>
              <a:t>سخنرانی این جانب: هوش مصنوعی و آینده معنویت در </a:t>
            </a:r>
            <a:r>
              <a:rPr lang="en-US" sz="2400" dirty="0" err="1" smtClean="0">
                <a:solidFill>
                  <a:schemeClr val="tx1"/>
                </a:solidFill>
                <a:cs typeface="B Mitra" pitchFamily="2" charset="-78"/>
              </a:rPr>
              <a:t>TEDxFUM</a:t>
            </a:r>
            <a:endParaRPr lang="en-US" sz="2400" dirty="0">
              <a:solidFill>
                <a:schemeClr val="tx1"/>
              </a:solidFill>
              <a:cs typeface="B Mitra" pitchFamily="2" charset="-78"/>
            </a:endParaRPr>
          </a:p>
        </p:txBody>
      </p:sp>
    </p:spTree>
    <p:extLst>
      <p:ext uri="{BB962C8B-B14F-4D97-AF65-F5344CB8AC3E}">
        <p14:creationId xmlns:p14="http://schemas.microsoft.com/office/powerpoint/2010/main" val="2792562326"/>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0330" y="260648"/>
            <a:ext cx="11237844" cy="6408712"/>
          </a:xfrm>
        </p:spPr>
        <p:txBody>
          <a:bodyPr>
            <a:normAutofit lnSpcReduction="10000"/>
          </a:bodyPr>
          <a:lstStyle/>
          <a:p>
            <a:pPr algn="just"/>
            <a:r>
              <a:rPr lang="fa-IR" sz="2400" b="1" dirty="0">
                <a:solidFill>
                  <a:srgbClr val="FF0000"/>
                </a:solidFill>
                <a:cs typeface="B Mitra" pitchFamily="2" charset="-78"/>
              </a:rPr>
              <a:t>تِلْكَ آيَاتُ الْكِتَابِ الْحَكِيمِ ﴿۲﴾ </a:t>
            </a:r>
          </a:p>
          <a:p>
            <a:pPr algn="just"/>
            <a:r>
              <a:rPr lang="fa-IR" sz="2400" b="1" dirty="0">
                <a:solidFill>
                  <a:srgbClr val="FF0000"/>
                </a:solidFill>
                <a:cs typeface="B Mitra" pitchFamily="2" charset="-78"/>
              </a:rPr>
              <a:t>آن آيات كتاب حكیم است. </a:t>
            </a:r>
          </a:p>
          <a:p>
            <a:pPr algn="just"/>
            <a:endParaRPr lang="fa-IR" sz="2400" b="1" dirty="0" smtClean="0">
              <a:solidFill>
                <a:srgbClr val="FF0000"/>
              </a:solidFill>
              <a:cs typeface="B Mitra" pitchFamily="2" charset="-78"/>
            </a:endParaRPr>
          </a:p>
          <a:p>
            <a:pPr algn="just"/>
            <a:r>
              <a:rPr lang="fa-IR" sz="2400" b="1" dirty="0" smtClean="0">
                <a:solidFill>
                  <a:srgbClr val="FF0000"/>
                </a:solidFill>
                <a:cs typeface="B Mitra" pitchFamily="2" charset="-78"/>
              </a:rPr>
              <a:t>تفسیر</a:t>
            </a:r>
            <a:r>
              <a:rPr lang="fa-IR" sz="2400" b="1" dirty="0">
                <a:solidFill>
                  <a:srgbClr val="FF0000"/>
                </a:solidFill>
                <a:cs typeface="B Mitra" pitchFamily="2" charset="-78"/>
              </a:rPr>
              <a:t>:</a:t>
            </a:r>
          </a:p>
          <a:p>
            <a:pPr algn="just"/>
            <a:r>
              <a:rPr lang="fa-IR" sz="2400" dirty="0">
                <a:solidFill>
                  <a:schemeClr val="tx1"/>
                </a:solidFill>
                <a:cs typeface="B Mitra" pitchFamily="2" charset="-78"/>
              </a:rPr>
              <a:t>اسم اشاره دور، دلالت بر علو شأن این کتاب دارد:</a:t>
            </a:r>
          </a:p>
          <a:p>
            <a:pPr algn="just"/>
            <a:r>
              <a:rPr lang="fa-IR" sz="2400" dirty="0">
                <a:solidFill>
                  <a:schemeClr val="tx1"/>
                </a:solidFill>
                <a:cs typeface="B Mitra" pitchFamily="2" charset="-78"/>
              </a:rPr>
              <a:t>«آن شب قدری که گویند اهل خلوت امشب است		یا رب این تأثیر کوکب در کدامین دولت است»</a:t>
            </a:r>
          </a:p>
          <a:p>
            <a:pPr algn="just"/>
            <a:endParaRPr lang="fa-IR" sz="2400" b="1" dirty="0" smtClean="0">
              <a:solidFill>
                <a:srgbClr val="FF0000"/>
              </a:solidFill>
              <a:cs typeface="B Mitra" pitchFamily="2" charset="-78"/>
            </a:endParaRPr>
          </a:p>
          <a:p>
            <a:pPr algn="just"/>
            <a:r>
              <a:rPr lang="fa-IR" sz="2400" b="1" dirty="0" smtClean="0">
                <a:solidFill>
                  <a:srgbClr val="FF0000"/>
                </a:solidFill>
                <a:cs typeface="B Mitra" pitchFamily="2" charset="-78"/>
              </a:rPr>
              <a:t>نکته</a:t>
            </a:r>
            <a:r>
              <a:rPr lang="fa-IR" sz="2400" b="1" dirty="0">
                <a:solidFill>
                  <a:srgbClr val="FF0000"/>
                </a:solidFill>
                <a:cs typeface="B Mitra" pitchFamily="2" charset="-78"/>
              </a:rPr>
              <a:t>:</a:t>
            </a:r>
          </a:p>
          <a:p>
            <a:pPr marL="342900" indent="-342900" algn="just">
              <a:buFont typeface="Arial" panose="020B0604020202020204" pitchFamily="34" charset="0"/>
              <a:buChar char="•"/>
            </a:pPr>
            <a:r>
              <a:rPr lang="fa-IR" sz="2400" dirty="0">
                <a:solidFill>
                  <a:schemeClr val="tx1"/>
                </a:solidFill>
                <a:cs typeface="B Mitra" pitchFamily="2" charset="-78"/>
              </a:rPr>
              <a:t>آیه، تقریبا در همه کاربست های قرآنی اش، به معنای نشانه است:</a:t>
            </a:r>
          </a:p>
          <a:p>
            <a:pPr marL="342900" indent="-342900" algn="just">
              <a:buFont typeface="Arial" panose="020B0604020202020204" pitchFamily="34" charset="0"/>
              <a:buChar char="•"/>
            </a:pPr>
            <a:r>
              <a:rPr lang="fa-IR" sz="2400" dirty="0">
                <a:solidFill>
                  <a:schemeClr val="tx1"/>
                </a:solidFill>
                <a:cs typeface="B Mitra" pitchFamily="2" charset="-78"/>
              </a:rPr>
              <a:t>هذه ناقة الله لکم آیة – لقد کان فی یوسف و اخوته آیات للسائلین - ...</a:t>
            </a:r>
          </a:p>
          <a:p>
            <a:pPr algn="just"/>
            <a:endParaRPr lang="fa-IR" sz="2400" b="1" dirty="0" smtClean="0">
              <a:solidFill>
                <a:srgbClr val="FF0000"/>
              </a:solidFill>
              <a:cs typeface="B Mitra" pitchFamily="2" charset="-78"/>
            </a:endParaRPr>
          </a:p>
          <a:p>
            <a:pPr algn="just"/>
            <a:r>
              <a:rPr lang="fa-IR" sz="2400" b="1" dirty="0" smtClean="0">
                <a:solidFill>
                  <a:srgbClr val="FF0000"/>
                </a:solidFill>
                <a:cs typeface="B Mitra" pitchFamily="2" charset="-78"/>
              </a:rPr>
              <a:t>کاربست</a:t>
            </a:r>
            <a:r>
              <a:rPr lang="fa-IR" sz="2400" b="1" dirty="0">
                <a:solidFill>
                  <a:srgbClr val="FF0000"/>
                </a:solidFill>
                <a:cs typeface="B Mitra" pitchFamily="2" charset="-78"/>
              </a:rPr>
              <a:t>:</a:t>
            </a:r>
          </a:p>
          <a:p>
            <a:pPr marL="342900" indent="-342900" algn="just">
              <a:buFont typeface="Wingdings" panose="05000000000000000000" pitchFamily="2" charset="2"/>
              <a:buChar char="ü"/>
            </a:pPr>
            <a:r>
              <a:rPr lang="fa-IR" sz="2400" dirty="0">
                <a:solidFill>
                  <a:schemeClr val="tx1"/>
                </a:solidFill>
                <a:cs typeface="B Mitra" pitchFamily="2" charset="-78"/>
              </a:rPr>
              <a:t>آیات قرآن، نشانه های راه اند. دالّ هستند. بایستی مدلول و مقصود را یافت. آیات که خودشان هدف نیستند بلکه مانند تابلوهای راهنمایی و رانندگی هدفی را فراسوی خود، نشان می دهند:</a:t>
            </a:r>
          </a:p>
          <a:p>
            <a:r>
              <a:rPr lang="fa-IR" sz="2400" dirty="0">
                <a:solidFill>
                  <a:schemeClr val="tx1"/>
                </a:solidFill>
                <a:cs typeface="B Mitra" pitchFamily="2" charset="-78"/>
              </a:rPr>
              <a:t>کعبه یک سنگ نشانی است که ره گم نشود		حاجی احرام دگر بند ببین یار کجاست</a:t>
            </a:r>
          </a:p>
          <a:p>
            <a:pPr marL="342900" indent="-342900" algn="just">
              <a:buFont typeface="Wingdings" panose="05000000000000000000" pitchFamily="2" charset="2"/>
              <a:buChar char="ü"/>
            </a:pPr>
            <a:r>
              <a:rPr lang="fa-IR" sz="2400" dirty="0">
                <a:solidFill>
                  <a:schemeClr val="tx1"/>
                </a:solidFill>
                <a:cs typeface="B Mitra" pitchFamily="2" charset="-78"/>
              </a:rPr>
              <a:t>حقیقت قرآن فراتر از این آیات است. این واژه ها و آیه ها و سوره ها فقط نشانه ای و اشاره ای به سوی آن حقیقت اند.</a:t>
            </a:r>
          </a:p>
          <a:p>
            <a:pPr algn="just"/>
            <a:endParaRPr lang="fa-IR" sz="2400" dirty="0">
              <a:solidFill>
                <a:schemeClr val="tx1"/>
              </a:solidFill>
              <a:cs typeface="B Mitra" pitchFamily="2" charset="-78"/>
            </a:endParaRPr>
          </a:p>
        </p:txBody>
      </p:sp>
    </p:spTree>
    <p:extLst>
      <p:ext uri="{BB962C8B-B14F-4D97-AF65-F5344CB8AC3E}">
        <p14:creationId xmlns:p14="http://schemas.microsoft.com/office/powerpoint/2010/main" val="671278148"/>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0330" y="260648"/>
            <a:ext cx="11237844" cy="6408712"/>
          </a:xfrm>
        </p:spPr>
        <p:txBody>
          <a:bodyPr>
            <a:normAutofit/>
          </a:bodyPr>
          <a:lstStyle/>
          <a:p>
            <a:pPr algn="just"/>
            <a:endParaRPr lang="fa-IR" sz="2400" b="1" dirty="0" smtClean="0">
              <a:solidFill>
                <a:srgbClr val="FF0000"/>
              </a:solidFill>
              <a:cs typeface="B Mitra" pitchFamily="2" charset="-78"/>
            </a:endParaRPr>
          </a:p>
          <a:p>
            <a:pPr algn="just"/>
            <a:r>
              <a:rPr lang="fa-IR" sz="2400" b="1" dirty="0" smtClean="0">
                <a:solidFill>
                  <a:srgbClr val="FF0000"/>
                </a:solidFill>
                <a:cs typeface="B Mitra" pitchFamily="2" charset="-78"/>
              </a:rPr>
              <a:t>تفسیر</a:t>
            </a:r>
            <a:r>
              <a:rPr lang="fa-IR" sz="2400" b="1" dirty="0">
                <a:solidFill>
                  <a:srgbClr val="FF0000"/>
                </a:solidFill>
                <a:cs typeface="B Mitra" pitchFamily="2" charset="-78"/>
              </a:rPr>
              <a:t>:</a:t>
            </a:r>
          </a:p>
          <a:p>
            <a:pPr algn="just"/>
            <a:r>
              <a:rPr lang="fa-IR" sz="2400" dirty="0">
                <a:solidFill>
                  <a:schemeClr val="tx1"/>
                </a:solidFill>
                <a:cs typeface="B Mitra" pitchFamily="2" charset="-78"/>
              </a:rPr>
              <a:t>به عقیده اکثر مفسران، مقصود از کتاب در چنین آیاتی، همین قرآنی که در دست ماست. مقصود از اهل کتاب در قرآن را نیز پیروان کتاب های آسمانی دانسته اند.</a:t>
            </a:r>
          </a:p>
          <a:p>
            <a:pPr algn="just"/>
            <a:endParaRPr lang="fa-IR" sz="2400" dirty="0">
              <a:solidFill>
                <a:schemeClr val="tx1"/>
              </a:solidFill>
              <a:cs typeface="B Mitra" pitchFamily="2" charset="-78"/>
            </a:endParaRPr>
          </a:p>
          <a:p>
            <a:pPr algn="just"/>
            <a:r>
              <a:rPr lang="fa-IR" sz="2400" dirty="0">
                <a:solidFill>
                  <a:schemeClr val="tx1"/>
                </a:solidFill>
                <a:cs typeface="B Mitra" pitchFamily="2" charset="-78"/>
              </a:rPr>
              <a:t>حکیم هم صفت خداوند است و هم صفت قرآن</a:t>
            </a:r>
          </a:p>
          <a:p>
            <a:pPr algn="just"/>
            <a:r>
              <a:rPr lang="fa-IR" sz="2400" dirty="0">
                <a:solidFill>
                  <a:schemeClr val="tx1"/>
                </a:solidFill>
                <a:cs typeface="B Mitra" pitchFamily="2" charset="-78"/>
              </a:rPr>
              <a:t>احکمت السفینه: جلوگیری از حرکت زیاد کشتی – حَکَمَة: افسار اسب (کنترل چهارپا)</a:t>
            </a:r>
          </a:p>
          <a:p>
            <a:pPr algn="just"/>
            <a:r>
              <a:rPr lang="fa-IR" sz="2400" dirty="0">
                <a:solidFill>
                  <a:schemeClr val="tx1"/>
                </a:solidFill>
                <a:cs typeface="B Mitra" pitchFamily="2" charset="-78"/>
              </a:rPr>
              <a:t>حکیم: شیء بدون خلل و لغزش و اعوجاج (لایأتیه الباطل من بین یدیه و من خلفه)</a:t>
            </a:r>
          </a:p>
          <a:p>
            <a:pPr algn="just"/>
            <a:endParaRPr lang="fa-IR" sz="2400" dirty="0">
              <a:solidFill>
                <a:schemeClr val="tx1"/>
              </a:solidFill>
              <a:cs typeface="B Mitra" pitchFamily="2" charset="-78"/>
            </a:endParaRPr>
          </a:p>
        </p:txBody>
      </p:sp>
    </p:spTree>
    <p:extLst>
      <p:ext uri="{BB962C8B-B14F-4D97-AF65-F5344CB8AC3E}">
        <p14:creationId xmlns:p14="http://schemas.microsoft.com/office/powerpoint/2010/main" val="2382256621"/>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0330" y="260647"/>
            <a:ext cx="11237844" cy="6816013"/>
          </a:xfrm>
        </p:spPr>
        <p:txBody>
          <a:bodyPr>
            <a:normAutofit/>
          </a:bodyPr>
          <a:lstStyle/>
          <a:p>
            <a:pPr algn="just"/>
            <a:r>
              <a:rPr lang="fa-IR" sz="2400" b="1" dirty="0">
                <a:solidFill>
                  <a:srgbClr val="FF0000"/>
                </a:solidFill>
                <a:cs typeface="B Mitra" pitchFamily="2" charset="-78"/>
              </a:rPr>
              <a:t>نکته:</a:t>
            </a:r>
          </a:p>
          <a:p>
            <a:pPr marL="342900" indent="-342900" algn="just">
              <a:buFont typeface="Arial" panose="020B0604020202020204" pitchFamily="34" charset="0"/>
              <a:buChar char="•"/>
            </a:pPr>
            <a:r>
              <a:rPr lang="fa-IR" sz="2400" dirty="0">
                <a:solidFill>
                  <a:schemeClr val="tx1"/>
                </a:solidFill>
                <a:cs typeface="B Mitra" pitchFamily="2" charset="-78"/>
              </a:rPr>
              <a:t>وضعیت کتابت و آشنایی با نوشتار در میان اعراب</a:t>
            </a:r>
          </a:p>
          <a:p>
            <a:pPr marL="342900" indent="-342900" algn="just">
              <a:buFont typeface="Arial" panose="020B0604020202020204" pitchFamily="34" charset="0"/>
              <a:buChar char="•"/>
            </a:pPr>
            <a:r>
              <a:rPr lang="fa-IR" sz="2400" dirty="0">
                <a:solidFill>
                  <a:schemeClr val="tx1"/>
                </a:solidFill>
                <a:cs typeface="B Mitra" pitchFamily="2" charset="-78"/>
              </a:rPr>
              <a:t>عدم سابقه کتاب در میان اعراب – سردرگمی اصحاب در نامگذاری قرآن مکتوب – تسمیه کتاب سیبویه به الکتاب</a:t>
            </a:r>
          </a:p>
          <a:p>
            <a:pPr marL="342900" indent="-342900" algn="just">
              <a:buFont typeface="Arial" panose="020B0604020202020204" pitchFamily="34" charset="0"/>
              <a:buChar char="•"/>
            </a:pPr>
            <a:r>
              <a:rPr lang="fa-IR" sz="2400" dirty="0">
                <a:solidFill>
                  <a:schemeClr val="tx1"/>
                </a:solidFill>
                <a:cs typeface="B Mitra" pitchFamily="2" charset="-78"/>
              </a:rPr>
              <a:t>صورت شفاهی قرآن نازل می شد و نه صورت کتبی آن. هر چند بعد از بیان پیامبر نوشته می شد اما عمده ارتباط مسلمانان در صدر اسلام بر خلاف امروز، با صورت شفاهی قرآن بود و نه صورت کتبی آن</a:t>
            </a:r>
            <a:r>
              <a:rPr lang="fa-IR" sz="2400" dirty="0" smtClean="0">
                <a:solidFill>
                  <a:schemeClr val="tx1"/>
                </a:solidFill>
                <a:cs typeface="B Mitra" pitchFamily="2" charset="-78"/>
              </a:rPr>
              <a:t>.</a:t>
            </a:r>
          </a:p>
          <a:p>
            <a:pPr marL="342900" indent="-342900" algn="just">
              <a:buFont typeface="Arial" panose="020B0604020202020204" pitchFamily="34" charset="0"/>
              <a:buChar char="•"/>
            </a:pPr>
            <a:endParaRPr lang="fa-IR" sz="1400" dirty="0">
              <a:solidFill>
                <a:schemeClr val="tx1"/>
              </a:solidFill>
              <a:cs typeface="B Mitra" pitchFamily="2" charset="-78"/>
            </a:endParaRPr>
          </a:p>
          <a:p>
            <a:pPr marL="342900" indent="-342900" algn="just">
              <a:buFont typeface="Arial" panose="020B0604020202020204" pitchFamily="34" charset="0"/>
              <a:buChar char="•"/>
            </a:pPr>
            <a:r>
              <a:rPr lang="fa-IR" sz="2400" dirty="0">
                <a:solidFill>
                  <a:schemeClr val="tx1"/>
                </a:solidFill>
                <a:cs typeface="B Mitra" pitchFamily="2" charset="-78"/>
              </a:rPr>
              <a:t>نویورت: بسامد واژه کتاب به نسبت واژه قرآن در سوره مدنی بیشتر است.</a:t>
            </a:r>
          </a:p>
          <a:p>
            <a:pPr marL="342900" indent="-342900" algn="just">
              <a:buFont typeface="Arial" panose="020B0604020202020204" pitchFamily="34" charset="0"/>
              <a:buChar char="•"/>
            </a:pPr>
            <a:r>
              <a:rPr lang="fa-IR" sz="2400" dirty="0">
                <a:solidFill>
                  <a:schemeClr val="tx1"/>
                </a:solidFill>
                <a:cs typeface="B Mitra" pitchFamily="2" charset="-78"/>
              </a:rPr>
              <a:t>رساله دکتری با موضوع « مفهومی نام های قرآن کریم (قرآن و کتاب) و علل آن در تاریخ فرهنگ اسلامی؛ با استفاده از روش تاریخ انگاره» خانم ملیکا بایگانیان، 1397.</a:t>
            </a:r>
          </a:p>
          <a:p>
            <a:pPr marL="342900" indent="-342900" algn="just">
              <a:buFont typeface="Arial" panose="020B0604020202020204" pitchFamily="34" charset="0"/>
              <a:buChar char="•"/>
            </a:pPr>
            <a:r>
              <a:rPr lang="fa-IR" sz="2400" dirty="0">
                <a:solidFill>
                  <a:schemeClr val="tx1"/>
                </a:solidFill>
                <a:cs typeface="B Mitra" pitchFamily="2" charset="-78"/>
              </a:rPr>
              <a:t>«کتب» در اصل به معنای «جمع» است. کتاب، مجموعه ای از مسائل و مباحث و قوانین و... را گویند حتی اگر مکتوب و نوشته شده نباشد و در اذهان و باورها مجتمع باشد. از آنجا که معمولا این امور را می نوشتند، به مرور به نوشتار، مکتوب و کتاب اطلاق شد</a:t>
            </a:r>
            <a:r>
              <a:rPr lang="fa-IR" sz="2400" dirty="0" smtClean="0">
                <a:solidFill>
                  <a:schemeClr val="tx1"/>
                </a:solidFill>
                <a:cs typeface="B Mitra" pitchFamily="2" charset="-78"/>
              </a:rPr>
              <a:t>.</a:t>
            </a:r>
          </a:p>
          <a:p>
            <a:pPr marL="342900" indent="-342900" algn="just">
              <a:buFont typeface="Arial" panose="020B0604020202020204" pitchFamily="34" charset="0"/>
              <a:buChar char="•"/>
            </a:pPr>
            <a:endParaRPr lang="fa-IR" sz="1400" dirty="0">
              <a:solidFill>
                <a:schemeClr val="tx1"/>
              </a:solidFill>
              <a:cs typeface="B Mitra" pitchFamily="2" charset="-78"/>
            </a:endParaRPr>
          </a:p>
          <a:p>
            <a:pPr marL="342900" indent="-342900" algn="just">
              <a:buFont typeface="Arial" panose="020B0604020202020204" pitchFamily="34" charset="0"/>
              <a:buChar char="•"/>
            </a:pPr>
            <a:r>
              <a:rPr lang="fa-IR" sz="2400" dirty="0">
                <a:solidFill>
                  <a:schemeClr val="tx1"/>
                </a:solidFill>
                <a:cs typeface="B Mitra" pitchFamily="2" charset="-78"/>
              </a:rPr>
              <a:t>با </a:t>
            </a:r>
            <a:r>
              <a:rPr lang="fa-IR" sz="2400" dirty="0" smtClean="0">
                <a:solidFill>
                  <a:schemeClr val="tx1"/>
                </a:solidFill>
                <a:cs typeface="B Mitra" pitchFamily="2" charset="-78"/>
              </a:rPr>
              <a:t>توجه به این </a:t>
            </a:r>
            <a:r>
              <a:rPr lang="fa-IR" sz="2400" dirty="0">
                <a:solidFill>
                  <a:schemeClr val="tx1"/>
                </a:solidFill>
                <a:cs typeface="B Mitra" pitchFamily="2" charset="-78"/>
              </a:rPr>
              <a:t>تقریر، اهل کتاب اشاره به کسانی است که پایبند به مجموعه ای از ضوابط و قوانین و آموزه ها هستند و مرام نامه ای برای زندگی دارند. که البته منافاتی با تخصیص عرفی یا شرعی آن به پیروان ادیان الهی ندارد.</a:t>
            </a:r>
          </a:p>
          <a:p>
            <a:pPr marL="342900" indent="-342900" algn="just">
              <a:buFont typeface="Arial" panose="020B0604020202020204" pitchFamily="34" charset="0"/>
              <a:buChar char="•"/>
            </a:pPr>
            <a:r>
              <a:rPr lang="fa-IR" sz="2400" dirty="0">
                <a:solidFill>
                  <a:schemeClr val="tx1"/>
                </a:solidFill>
                <a:cs typeface="B Mitra" pitchFamily="2" charset="-78"/>
              </a:rPr>
              <a:t>بر همین اساس، ام الکتاب یا لوح </a:t>
            </a:r>
            <a:r>
              <a:rPr lang="fa-IR" sz="2400" dirty="0" smtClean="0">
                <a:solidFill>
                  <a:schemeClr val="tx1"/>
                </a:solidFill>
                <a:cs typeface="B Mitra" pitchFamily="2" charset="-78"/>
              </a:rPr>
              <a:t>محفوظ به عنوان مادر و منشأ و اساس و مخزن </a:t>
            </a:r>
            <a:r>
              <a:rPr lang="fa-IR" sz="2400" dirty="0">
                <a:solidFill>
                  <a:schemeClr val="tx1"/>
                </a:solidFill>
                <a:cs typeface="B Mitra" pitchFamily="2" charset="-78"/>
              </a:rPr>
              <a:t>و محل جمع </a:t>
            </a:r>
            <a:r>
              <a:rPr lang="fa-IR" sz="2400" dirty="0" smtClean="0">
                <a:solidFill>
                  <a:schemeClr val="tx1"/>
                </a:solidFill>
                <a:cs typeface="B Mitra" pitchFamily="2" charset="-78"/>
              </a:rPr>
              <a:t>همه </a:t>
            </a:r>
            <a:r>
              <a:rPr lang="fa-IR" sz="2400" dirty="0">
                <a:solidFill>
                  <a:schemeClr val="tx1"/>
                </a:solidFill>
                <a:cs typeface="B Mitra" pitchFamily="2" charset="-78"/>
              </a:rPr>
              <a:t>کتاب های آسمانی </a:t>
            </a:r>
            <a:r>
              <a:rPr lang="fa-IR" sz="2400" dirty="0" smtClean="0">
                <a:solidFill>
                  <a:schemeClr val="tx1"/>
                </a:solidFill>
                <a:cs typeface="B Mitra" pitchFamily="2" charset="-78"/>
              </a:rPr>
              <a:t>نامیده شده است.</a:t>
            </a:r>
            <a:endParaRPr lang="fa-IR" sz="2400" dirty="0">
              <a:solidFill>
                <a:schemeClr val="tx1"/>
              </a:solidFill>
              <a:cs typeface="B Mitra" pitchFamily="2" charset="-78"/>
            </a:endParaRPr>
          </a:p>
          <a:p>
            <a:pPr algn="just"/>
            <a:endParaRPr lang="fa-IR" sz="2400" dirty="0">
              <a:solidFill>
                <a:schemeClr val="tx1"/>
              </a:solidFill>
              <a:cs typeface="B Mitra" pitchFamily="2" charset="-78"/>
            </a:endParaRPr>
          </a:p>
        </p:txBody>
      </p:sp>
    </p:spTree>
    <p:extLst>
      <p:ext uri="{BB962C8B-B14F-4D97-AF65-F5344CB8AC3E}">
        <p14:creationId xmlns:p14="http://schemas.microsoft.com/office/powerpoint/2010/main" val="2697681759"/>
      </p:ext>
    </p:extLst>
  </p:cSld>
  <p:clrMapOvr>
    <a:masterClrMapping/>
  </p:clrMapOvr>
  <mc:AlternateContent xmlns:mc="http://schemas.openxmlformats.org/markup-compatibility/2006" xmlns:p14="http://schemas.microsoft.com/office/powerpoint/2010/main">
    <mc:Choice Requires="p14">
      <p:transition spd="slow" p14:dur="2000">
        <p14:ripple/>
      </p:transition>
    </mc:Choice>
    <mc:Fallback xmlns="">
      <p:transition spd="slow">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TotalTime>
  <Words>1715</Words>
  <Application>Microsoft Office PowerPoint</Application>
  <PresentationFormat>Widescreen</PresentationFormat>
  <Paragraphs>132</Paragraphs>
  <Slides>12</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12</vt:i4>
      </vt:variant>
    </vt:vector>
  </HeadingPairs>
  <TitlesOfParts>
    <vt:vector size="20" baseType="lpstr">
      <vt:lpstr>Arial</vt:lpstr>
      <vt:lpstr>B Mitra</vt:lpstr>
      <vt:lpstr>Calibri</vt:lpstr>
      <vt:lpstr>Times New Roman</vt:lpstr>
      <vt:lpstr>Wingdings</vt:lpstr>
      <vt:lpstr>1_Office Theme</vt:lpstr>
      <vt:lpstr>3_Office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Theology</dc:creator>
  <cp:lastModifiedBy>Theology</cp:lastModifiedBy>
  <cp:revision>11</cp:revision>
  <dcterms:created xsi:type="dcterms:W3CDTF">2019-11-14T14:41:38Z</dcterms:created>
  <dcterms:modified xsi:type="dcterms:W3CDTF">2019-11-22T13:23:08Z</dcterms:modified>
</cp:coreProperties>
</file>